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 id="2147483697" r:id="rId7"/>
    <p:sldMasterId id="214748369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Lst>
  <p:sldSz cy="5143500" cx="9144000"/>
  <p:notesSz cx="6858000" cy="9144000"/>
  <p:embeddedFontLst>
    <p:embeddedFont>
      <p:font typeface="Roboto"/>
      <p:regular r:id="rId106"/>
      <p:bold r:id="rId107"/>
      <p:italic r:id="rId108"/>
      <p:boldItalic r:id="rId109"/>
    </p:embeddedFont>
    <p:embeddedFont>
      <p:font typeface="Arimo"/>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36757E-E88D-4ADF-AE8A-2AFCB986F40A}">
  <a:tblStyle styleId="{3436757E-E88D-4ADF-AE8A-2AFCB986F40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5" Type="http://schemas.openxmlformats.org/officeDocument/2006/relationships/slide" Target="slides/slide6.xml"/><Relationship Id="rId110" Type="http://schemas.openxmlformats.org/officeDocument/2006/relationships/font" Target="fonts/Arimo-regular.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3" Type="http://schemas.openxmlformats.org/officeDocument/2006/relationships/font" Target="fonts/Arimo-boldItalic.fntdata"/><Relationship Id="rId112" Type="http://schemas.openxmlformats.org/officeDocument/2006/relationships/font" Target="fonts/Arimo-italic.fntdata"/><Relationship Id="rId111" Type="http://schemas.openxmlformats.org/officeDocument/2006/relationships/font" Target="fonts/Arimo-bold.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racle_Corporation" TargetMode="External"/><Relationship Id="rId3" Type="http://schemas.openxmlformats.org/officeDocument/2006/relationships/hyperlink" Target="https://en.wikipedia.org/wiki/Java_Community_Process" TargetMode="External"/><Relationship Id="rId4" Type="http://schemas.openxmlformats.org/officeDocument/2006/relationships/hyperlink" Target="https://en.wikipedia.org/wiki/Oracle_Corporation" TargetMode="External"/><Relationship Id="rId9" Type="http://schemas.openxmlformats.org/officeDocument/2006/relationships/hyperlink" Target="https://en.wikipedia.org/wiki/Apache_Software_Foundation" TargetMode="External"/><Relationship Id="rId5" Type="http://schemas.openxmlformats.org/officeDocument/2006/relationships/hyperlink" Target="https://en.wikipedia.org/wiki/Eclipse_Foundation" TargetMode="External"/><Relationship Id="rId6" Type="http://schemas.openxmlformats.org/officeDocument/2006/relationships/hyperlink" Target="https://en.wikipedia.org/wiki/Java" TargetMode="External"/><Relationship Id="rId7" Type="http://schemas.openxmlformats.org/officeDocument/2006/relationships/hyperlink" Target="https://en.wikipedia.org/wiki/Jakarta" TargetMode="External"/><Relationship Id="rId8" Type="http://schemas.openxmlformats.org/officeDocument/2006/relationships/hyperlink" Target="https://en.wikipedia.org/wiki/Jakarta_Project"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racle_Corporation" TargetMode="External"/><Relationship Id="rId3" Type="http://schemas.openxmlformats.org/officeDocument/2006/relationships/hyperlink" Target="https://en.wikipedia.org/wiki/Java_Community_Process" TargetMode="External"/><Relationship Id="rId4" Type="http://schemas.openxmlformats.org/officeDocument/2006/relationships/hyperlink" Target="https://en.wikipedia.org/wiki/Oracle_Corporation" TargetMode="External"/><Relationship Id="rId9" Type="http://schemas.openxmlformats.org/officeDocument/2006/relationships/hyperlink" Target="https://en.wikipedia.org/wiki/Apache_Software_Foundation" TargetMode="External"/><Relationship Id="rId5" Type="http://schemas.openxmlformats.org/officeDocument/2006/relationships/hyperlink" Target="https://en.wikipedia.org/wiki/Eclipse_Foundation" TargetMode="External"/><Relationship Id="rId6" Type="http://schemas.openxmlformats.org/officeDocument/2006/relationships/hyperlink" Target="https://en.wikipedia.org/wiki/Java" TargetMode="External"/><Relationship Id="rId7" Type="http://schemas.openxmlformats.org/officeDocument/2006/relationships/hyperlink" Target="https://en.wikipedia.org/wiki/Jakarta" TargetMode="External"/><Relationship Id="rId8" Type="http://schemas.openxmlformats.org/officeDocument/2006/relationships/hyperlink" Target="https://en.wikipedia.org/wiki/Jakarta_Project"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aaa7a724b_2_5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0aaa7a724b_2_5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aaa7a724b_2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g10aaa7a724b_2_20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83" name="Google Shape;283;g10aaa7a724b_2_20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aaa7a724b_2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g10aaa7a724b_2_21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90" name="Google Shape;290;g10aaa7a724b_2_21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aaa7a724b_2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g10aaa7a724b_2_21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97" name="Google Shape;297;g10aaa7a724b_2_21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aaa7a724b_2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g10aaa7a724b_2_22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04" name="Google Shape;304;g10aaa7a724b_2_22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aaa7a724b_2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g10aaa7a724b_2_23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11" name="Google Shape;311;g10aaa7a724b_2_23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aaa7a724b_2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g10aaa7a724b_2_23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18" name="Google Shape;318;g10aaa7a724b_2_23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aaa7a724b_2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10aaa7a724b_2_24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25" name="Google Shape;325;g10aaa7a724b_2_24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aaa7a724b_2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g10aaa7a724b_2_25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34" name="Google Shape;334;g10aaa7a724b_2_25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aaa7a724b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g10aaa7a724b_2_25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41" name="Google Shape;341;g10aaa7a724b_2_25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aaa7a724b_2_35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0aaa7a724b_2_35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aaa7a724b_2_117: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0aaa7a724b_2_11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aaa7a724b_2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g10aaa7a724b_2_26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CA" sz="1150">
                <a:solidFill>
                  <a:schemeClr val="dk1"/>
                </a:solidFill>
                <a:highlight>
                  <a:srgbClr val="FFFFFF"/>
                </a:highlight>
                <a:latin typeface="Verdana"/>
                <a:ea typeface="Verdana"/>
                <a:cs typeface="Verdana"/>
                <a:sym typeface="Verdana"/>
              </a:rPr>
              <a:t>Operators are used to perform operations on variables and values.</a:t>
            </a:r>
            <a:endParaRPr b="0" sz="2000" strike="noStrike">
              <a:latin typeface="Arial"/>
              <a:ea typeface="Arial"/>
              <a:cs typeface="Arial"/>
              <a:sym typeface="Arial"/>
            </a:endParaRPr>
          </a:p>
        </p:txBody>
      </p:sp>
      <p:sp>
        <p:nvSpPr>
          <p:cNvPr id="354" name="Google Shape;354;g10aaa7a724b_2_26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aaa7a724b_2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g10aaa7a724b_2_26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t/>
            </a:r>
            <a:endParaRPr b="0" sz="1110" strike="noStrike">
              <a:latin typeface="Arial"/>
              <a:ea typeface="Arial"/>
              <a:cs typeface="Arial"/>
              <a:sym typeface="Arial"/>
            </a:endParaRPr>
          </a:p>
        </p:txBody>
      </p:sp>
      <p:sp>
        <p:nvSpPr>
          <p:cNvPr id="361" name="Google Shape;361;g10aaa7a724b_2_26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aaa7a724b_2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g10aaa7a724b_2_28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68" name="Google Shape;368;g10aaa7a724b_2_28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aaa7a724b_2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g10aaa7a724b_2_27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75" name="Google Shape;375;g10aaa7a724b_2_27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aaa7a724b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g10aaa7a724b_2_28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82" name="Google Shape;382;g10aaa7a724b_2_28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aaa7a724b_2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g10aaa7a724b_2_29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89" name="Google Shape;389;g10aaa7a724b_2_29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aaa7a724b_2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g10aaa7a724b_2_29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96" name="Google Shape;396;g10aaa7a724b_2_29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aaa7a724b_2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g10aaa7a724b_2_30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03" name="Google Shape;403;g10aaa7a724b_2_30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aaa7a724b_2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 name="Google Shape;409;g10aaa7a724b_2_31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10" name="Google Shape;410;g10aaa7a724b_2_31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aaa7a724b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g10aaa7a724b_2_31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17" name="Google Shape;417;g10aaa7a724b_2_31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aaa7a724b_2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10aaa7a724b_2_20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34" name="Google Shape;234;g10aaa7a724b_2_20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aaa7a724b_2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g10aaa7a724b_2_32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24" name="Google Shape;424;g10aaa7a724b_2_32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aaa7a724b_2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g10aaa7a724b_2_32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31" name="Google Shape;431;g10aaa7a724b_2_32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aaa7a724b_2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g10aaa7a724b_2_33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38" name="Google Shape;438;g10aaa7a724b_2_33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aaa7a724b_2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g10aaa7a724b_2_34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t/>
            </a:r>
            <a:endParaRPr b="0" sz="1330" strike="noStrike">
              <a:latin typeface="Arial"/>
              <a:ea typeface="Arial"/>
              <a:cs typeface="Arial"/>
              <a:sym typeface="Arial"/>
            </a:endParaRPr>
          </a:p>
        </p:txBody>
      </p:sp>
      <p:sp>
        <p:nvSpPr>
          <p:cNvPr id="445" name="Google Shape;445;g10aaa7a724b_2_34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aaa7a724b_2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g10aaa7a724b_2_34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t/>
            </a:r>
            <a:endParaRPr b="0" sz="1440" strike="noStrike">
              <a:latin typeface="Arial"/>
              <a:ea typeface="Arial"/>
              <a:cs typeface="Arial"/>
              <a:sym typeface="Arial"/>
            </a:endParaRPr>
          </a:p>
        </p:txBody>
      </p:sp>
      <p:sp>
        <p:nvSpPr>
          <p:cNvPr id="453" name="Google Shape;453;g10aaa7a724b_2_34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aaa7a724b_2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g10aaa7a724b_2_35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61" name="Google Shape;461;g10aaa7a724b_2_35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aaa7a724b_2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 name="Google Shape;467;g10aaa7a724b_2_36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68" name="Google Shape;468;g10aaa7a724b_2_36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aaa7a724b_2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g10aaa7a724b_2_43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56250"/>
              </a:lnSpc>
              <a:spcBef>
                <a:spcPts val="900"/>
              </a:spcBef>
              <a:spcAft>
                <a:spcPts val="0"/>
              </a:spcAft>
              <a:buNone/>
            </a:pPr>
            <a:r>
              <a:t/>
            </a:r>
            <a:endParaRPr sz="1200">
              <a:solidFill>
                <a:schemeClr val="dk1"/>
              </a:solidFill>
              <a:latin typeface="Roboto"/>
              <a:ea typeface="Roboto"/>
              <a:cs typeface="Roboto"/>
              <a:sym typeface="Roboto"/>
            </a:endParaRPr>
          </a:p>
          <a:p>
            <a:pPr indent="0" lvl="0" marL="457200" rtl="0" algn="l">
              <a:lnSpc>
                <a:spcPct val="156250"/>
              </a:lnSpc>
              <a:spcBef>
                <a:spcPts val="900"/>
              </a:spcBef>
              <a:spcAft>
                <a:spcPts val="600"/>
              </a:spcAft>
              <a:buNone/>
            </a:pPr>
            <a:r>
              <a:t/>
            </a:r>
            <a:endParaRPr sz="1200">
              <a:solidFill>
                <a:schemeClr val="dk1"/>
              </a:solidFill>
              <a:latin typeface="Roboto"/>
              <a:ea typeface="Roboto"/>
              <a:cs typeface="Roboto"/>
              <a:sym typeface="Roboto"/>
            </a:endParaRPr>
          </a:p>
        </p:txBody>
      </p:sp>
      <p:sp>
        <p:nvSpPr>
          <p:cNvPr id="475" name="Google Shape;475;g10aaa7a724b_2_43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aaa7a724b_2_445: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0aaa7a724b_2_44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aaa7a724b_2_467: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0aaa7a724b_2_46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9b7ab9f2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g119b7ab9f27_0_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41" name="Google Shape;241;g119b7ab9f27_0_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aaa7a724b_2_495: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0aaa7a724b_2_49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aaa7a724b_2_521: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0aaa7a724b_2_52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aaa7a724b_2_547: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0aaa7a724b_2_5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aaa7a724b_2_43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0aaa7a724b_2_4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afa2c5422_0_0:notes"/>
          <p:cNvSpPr txBox="1"/>
          <p:nvPr>
            <p:ph idx="1" type="body"/>
          </p:nvPr>
        </p:nvSpPr>
        <p:spPr>
          <a:xfrm>
            <a:off x="777240" y="4777560"/>
            <a:ext cx="62175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2afa2c5422_0_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aaa7a724b_2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4" name="Google Shape;624;g10aaa7a724b_2_56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sz="2000"/>
              <a:t>– OOP is a paradigm where everything is an object.</a:t>
            </a:r>
            <a:endParaRPr sz="2000"/>
          </a:p>
          <a:p>
            <a:pPr indent="0" lvl="0" marL="0" rtl="0" algn="l">
              <a:lnSpc>
                <a:spcPct val="100000"/>
              </a:lnSpc>
              <a:spcBef>
                <a:spcPts val="0"/>
              </a:spcBef>
              <a:spcAft>
                <a:spcPts val="0"/>
              </a:spcAft>
              <a:buClr>
                <a:schemeClr val="dk1"/>
              </a:buClr>
              <a:buSzPts val="1100"/>
              <a:buFont typeface="Arial"/>
              <a:buNone/>
            </a:pPr>
            <a:r>
              <a:rPr lang="en-CA" sz="2000"/>
              <a:t>– A paradigm is way of how we see or understand things.</a:t>
            </a:r>
            <a:endParaRPr sz="2000"/>
          </a:p>
          <a:p>
            <a:pPr indent="0" lvl="0" marL="0" rtl="0" algn="l">
              <a:lnSpc>
                <a:spcPct val="100000"/>
              </a:lnSpc>
              <a:spcBef>
                <a:spcPts val="0"/>
              </a:spcBef>
              <a:spcAft>
                <a:spcPts val="0"/>
              </a:spcAft>
              <a:buSzPts val="1100"/>
              <a:buNone/>
            </a:pPr>
            <a:r>
              <a:rPr lang="en-CA" sz="2000"/>
              <a:t>– In OOP, we translate real-life entities into objects.</a:t>
            </a:r>
            <a:endParaRPr sz="2000"/>
          </a:p>
          <a:p>
            <a:pPr indent="0" lvl="0" marL="0" rtl="0" algn="l">
              <a:lnSpc>
                <a:spcPct val="100000"/>
              </a:lnSpc>
              <a:spcBef>
                <a:spcPts val="0"/>
              </a:spcBef>
              <a:spcAft>
                <a:spcPts val="0"/>
              </a:spcAft>
              <a:buClr>
                <a:schemeClr val="dk1"/>
              </a:buClr>
              <a:buSzPts val="1100"/>
              <a:buFont typeface="Arial"/>
              <a:buNone/>
            </a:pPr>
            <a:r>
              <a:rPr lang="en-CA" sz="2000"/>
              <a:t>– For example let's say we need to build a computer software that handles the company employee's information</a:t>
            </a:r>
            <a:endParaRPr sz="2000"/>
          </a:p>
          <a:p>
            <a:pPr indent="0" lvl="0" marL="0" rtl="0" algn="l">
              <a:lnSpc>
                <a:spcPct val="100000"/>
              </a:lnSpc>
              <a:spcBef>
                <a:spcPts val="0"/>
              </a:spcBef>
              <a:spcAft>
                <a:spcPts val="0"/>
              </a:spcAft>
              <a:buClr>
                <a:schemeClr val="dk1"/>
              </a:buClr>
              <a:buSzPts val="1100"/>
              <a:buFont typeface="Arial"/>
              <a:buNone/>
            </a:pPr>
            <a:r>
              <a:rPr lang="en-CA" sz="2000"/>
              <a:t>   We would need to create an object Employee that contains only the relevant aspects for the computer system </a:t>
            </a:r>
            <a:endParaRPr sz="2000"/>
          </a:p>
          <a:p>
            <a:pPr indent="0" lvl="0" marL="0" rtl="0" algn="l">
              <a:lnSpc>
                <a:spcPct val="100000"/>
              </a:lnSpc>
              <a:spcBef>
                <a:spcPts val="0"/>
              </a:spcBef>
              <a:spcAft>
                <a:spcPts val="0"/>
              </a:spcAft>
              <a:buClr>
                <a:schemeClr val="dk1"/>
              </a:buClr>
              <a:buSzPts val="1100"/>
              <a:buFont typeface="Arial"/>
              <a:buNone/>
            </a:pPr>
            <a:r>
              <a:rPr lang="en-CA" sz="2000"/>
              <a:t>    of the real-life entity called Employee. </a:t>
            </a:r>
            <a:endParaRPr sz="2000"/>
          </a:p>
          <a:p>
            <a:pPr indent="0" lvl="0" marL="0" rtl="0" algn="l">
              <a:lnSpc>
                <a:spcPct val="100000"/>
              </a:lnSpc>
              <a:spcBef>
                <a:spcPts val="0"/>
              </a:spcBef>
              <a:spcAft>
                <a:spcPts val="0"/>
              </a:spcAft>
              <a:buNone/>
            </a:pPr>
            <a:r>
              <a:t/>
            </a:r>
            <a:endParaRPr sz="2000"/>
          </a:p>
        </p:txBody>
      </p:sp>
      <p:sp>
        <p:nvSpPr>
          <p:cNvPr id="625" name="Google Shape;625;g10aaa7a724b_2_56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0aaa7a724b_2_593: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 A class has three types of elements.</a:t>
            </a:r>
            <a:endParaRPr/>
          </a:p>
          <a:p>
            <a:pPr indent="0" lvl="0" marL="0" rtl="0" algn="l">
              <a:spcBef>
                <a:spcPts val="0"/>
              </a:spcBef>
              <a:spcAft>
                <a:spcPts val="0"/>
              </a:spcAft>
              <a:buClr>
                <a:schemeClr val="dk1"/>
              </a:buClr>
              <a:buSzPts val="1100"/>
              <a:buFont typeface="Arial"/>
              <a:buNone/>
            </a:pPr>
            <a:r>
              <a:rPr lang="en-CA"/>
              <a:t>   -- Attributes</a:t>
            </a:r>
            <a:endParaRPr/>
          </a:p>
          <a:p>
            <a:pPr indent="0" lvl="0" marL="0" rtl="0" algn="l">
              <a:spcBef>
                <a:spcPts val="0"/>
              </a:spcBef>
              <a:spcAft>
                <a:spcPts val="0"/>
              </a:spcAft>
              <a:buClr>
                <a:schemeClr val="dk1"/>
              </a:buClr>
              <a:buSzPts val="1100"/>
              <a:buFont typeface="Arial"/>
              <a:buNone/>
            </a:pPr>
            <a:r>
              <a:rPr lang="en-CA"/>
              <a:t>   -- </a:t>
            </a:r>
            <a:r>
              <a:rPr lang="en-CA"/>
              <a:t>Constructors (Default, and Parameterized)</a:t>
            </a:r>
            <a:endParaRPr/>
          </a:p>
          <a:p>
            <a:pPr indent="0" lvl="0" marL="0" rtl="0" algn="l">
              <a:spcBef>
                <a:spcPts val="0"/>
              </a:spcBef>
              <a:spcAft>
                <a:spcPts val="0"/>
              </a:spcAft>
              <a:buClr>
                <a:schemeClr val="dk1"/>
              </a:buClr>
              <a:buSzPts val="1100"/>
              <a:buFont typeface="Arial"/>
              <a:buNone/>
            </a:pPr>
            <a:r>
              <a:rPr lang="en-CA"/>
              <a:t>   -- Methods (With or without parameters, and with or without return statement) </a:t>
            </a:r>
            <a:endParaRPr/>
          </a:p>
          <a:p>
            <a:pPr indent="0" lvl="0" marL="0" rtl="0" algn="l">
              <a:spcBef>
                <a:spcPts val="0"/>
              </a:spcBef>
              <a:spcAft>
                <a:spcPts val="0"/>
              </a:spcAft>
              <a:buNone/>
            </a:pPr>
            <a:r>
              <a:t/>
            </a:r>
            <a:endParaRPr/>
          </a:p>
        </p:txBody>
      </p:sp>
      <p:sp>
        <p:nvSpPr>
          <p:cNvPr id="631" name="Google Shape;631;g10aaa7a724b_2_59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aaa7a724b_2_65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10aaa7a724b_2_65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aaa7a724b_2_662: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10aaa7a724b_2_66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aaa7a724b_2_66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0aaa7a724b_2_66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988cb293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11988cb2934_0_6: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CA" sz="2000">
                <a:solidFill>
                  <a:schemeClr val="dk1"/>
                </a:solidFill>
              </a:rPr>
              <a:t>JRE stands for Java Runtime Environment.</a:t>
            </a:r>
            <a:r>
              <a:rPr lang="en-CA" sz="2000"/>
              <a:t> </a:t>
            </a:r>
            <a:endParaRPr sz="2000"/>
          </a:p>
          <a:p>
            <a:pPr indent="0" lvl="0" marL="0" rtl="0" algn="l">
              <a:lnSpc>
                <a:spcPct val="100000"/>
              </a:lnSpc>
              <a:spcBef>
                <a:spcPts val="0"/>
              </a:spcBef>
              <a:spcAft>
                <a:spcPts val="0"/>
              </a:spcAft>
              <a:buNone/>
            </a:pPr>
            <a:r>
              <a:rPr lang="en-CA" sz="2000"/>
              <a:t>It is installed to run Java programs only as it doesn’t include the developer tools. </a:t>
            </a:r>
            <a:endParaRPr b="0" sz="2000" strike="noStrike">
              <a:latin typeface="Arial"/>
              <a:ea typeface="Arial"/>
              <a:cs typeface="Arial"/>
              <a:sym typeface="Arial"/>
            </a:endParaRPr>
          </a:p>
        </p:txBody>
      </p:sp>
      <p:sp>
        <p:nvSpPr>
          <p:cNvPr id="248" name="Google Shape;248;g11988cb2934_0_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aaa7a724b_2_62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10aaa7a724b_2_62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aaa7a724b_2_629: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0aaa7a724b_2_62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aaa7a724b_2_63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0aaa7a724b_2_63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aaa7a724b_2_647: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10aaa7a724b_2_6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aaa7a724b_2_60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10aaa7a724b_2_60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aaa7a724b_2_615: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10aaa7a724b_2_6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12129e0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12129e0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c6d702e54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9" name="Google Shape;729;g10c6d702e54_2_6: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30" name="Google Shape;730;g10c6d702e54_2_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0c6d702e54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6" name="Google Shape;736;g10c6d702e54_2_1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37" name="Google Shape;737;g10c6d702e54_2_1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0c6d702e54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3" name="Google Shape;743;g10c6d702e54_2_1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44" name="Google Shape;744;g10c6d702e54_2_1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6bc5b05e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 name="Google Shape;254;g126bc5b05ed_0_6: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CA" sz="2000"/>
              <a:t>Java was publicly released in 1995. </a:t>
            </a:r>
            <a:endParaRPr b="0" sz="2000" strike="noStrike">
              <a:latin typeface="Arial"/>
              <a:ea typeface="Arial"/>
              <a:cs typeface="Arial"/>
              <a:sym typeface="Arial"/>
            </a:endParaRPr>
          </a:p>
        </p:txBody>
      </p:sp>
      <p:sp>
        <p:nvSpPr>
          <p:cNvPr id="255" name="Google Shape;255;g126bc5b05ed_0_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c6d702e54_2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0" name="Google Shape;750;g10c6d702e54_2_2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51" name="Google Shape;751;g10c6d702e54_2_2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0aaa7a724b_2_710: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10aaa7a724b_2_7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aaa7a724b_2_681: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10aaa7a724b_2_68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aaa7a724b_2_68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0aaa7a724b_2_68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aaa7a724b_2_703: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10aaa7a724b_2_70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aaa7a724b_2_719: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10aaa7a724b_2_71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aaa7a724b_2_725: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10aaa7a724b_2_7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aaa7a724b_2_74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10aaa7a724b_2_74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0aaa7a724b_2_771: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10aaa7a724b_2_77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0aaa7a724b_2_77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10aaa7a724b_2_77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988cb29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988cb2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sz="1050">
                <a:solidFill>
                  <a:srgbClr val="202122"/>
                </a:solidFill>
                <a:highlight>
                  <a:srgbClr val="FFFFFF"/>
                </a:highlight>
              </a:rPr>
              <a:t>Jakarta EE</a:t>
            </a:r>
            <a:r>
              <a:rPr lang="en-CA" sz="1050">
                <a:solidFill>
                  <a:srgbClr val="202122"/>
                </a:solidFill>
                <a:highlight>
                  <a:srgbClr val="FFFFFF"/>
                </a:highlight>
              </a:rPr>
              <a:t>, formerly </a:t>
            </a:r>
            <a:r>
              <a:rPr b="1" lang="en-CA" sz="1050">
                <a:solidFill>
                  <a:srgbClr val="202122"/>
                </a:solidFill>
                <a:highlight>
                  <a:srgbClr val="FFFFFF"/>
                </a:highlight>
              </a:rPr>
              <a:t>Java Platform, Enterprise Edition</a:t>
            </a:r>
            <a:r>
              <a:rPr lang="en-CA" sz="1050">
                <a:solidFill>
                  <a:srgbClr val="202122"/>
                </a:solidFill>
                <a:highlight>
                  <a:srgbClr val="FFFFFF"/>
                </a:highlight>
              </a:rPr>
              <a:t> (</a:t>
            </a:r>
            <a:r>
              <a:rPr b="1" lang="en-CA" sz="1050">
                <a:solidFill>
                  <a:srgbClr val="202122"/>
                </a:solidFill>
                <a:highlight>
                  <a:srgbClr val="FFFFFF"/>
                </a:highlight>
              </a:rPr>
              <a:t>Java EE</a:t>
            </a:r>
            <a:r>
              <a:rPr lang="en-CA" sz="1050">
                <a:solidFill>
                  <a:srgbClr val="202122"/>
                </a:solidFill>
                <a:highlight>
                  <a:srgbClr val="FFFFFF"/>
                </a:highlight>
              </a:rPr>
              <a:t>) .</a:t>
            </a:r>
            <a:endParaRPr sz="1050">
              <a:solidFill>
                <a:srgbClr val="202122"/>
              </a:solidFill>
              <a:highlight>
                <a:srgbClr val="FFFFFF"/>
              </a:highlight>
            </a:endParaRPr>
          </a:p>
          <a:p>
            <a:pPr indent="0" lvl="0" marL="0" rtl="0" algn="l">
              <a:spcBef>
                <a:spcPts val="0"/>
              </a:spcBef>
              <a:spcAft>
                <a:spcPts val="0"/>
              </a:spcAft>
              <a:buNone/>
            </a:pPr>
            <a:r>
              <a:rPr lang="en-CA" sz="1050">
                <a:solidFill>
                  <a:srgbClr val="202122"/>
                </a:solidFill>
                <a:highlight>
                  <a:srgbClr val="FFFFFF"/>
                </a:highlight>
              </a:rPr>
              <a:t>Java EE was maintained by </a:t>
            </a:r>
            <a:r>
              <a:rPr lang="en-CA" sz="1050">
                <a:solidFill>
                  <a:srgbClr val="0645AD"/>
                </a:solidFill>
                <a:highlight>
                  <a:srgbClr val="FFFFFF"/>
                </a:highlight>
                <a:uFill>
                  <a:noFill/>
                </a:uFill>
                <a:hlinkClick r:id="rId2">
                  <a:extLst>
                    <a:ext uri="{A12FA001-AC4F-418D-AE19-62706E023703}">
                      <ahyp:hlinkClr val="tx"/>
                    </a:ext>
                  </a:extLst>
                </a:hlinkClick>
              </a:rPr>
              <a:t>Oracle</a:t>
            </a:r>
            <a:r>
              <a:rPr lang="en-CA" sz="1050">
                <a:solidFill>
                  <a:srgbClr val="202122"/>
                </a:solidFill>
                <a:highlight>
                  <a:srgbClr val="FFFFFF"/>
                </a:highlight>
              </a:rPr>
              <a:t> under the </a:t>
            </a:r>
            <a:r>
              <a:rPr lang="en-CA" sz="1050">
                <a:solidFill>
                  <a:srgbClr val="0645AD"/>
                </a:solidFill>
                <a:highlight>
                  <a:srgbClr val="FFFFFF"/>
                </a:highlight>
                <a:uFill>
                  <a:noFill/>
                </a:uFill>
                <a:hlinkClick r:id="rId3">
                  <a:extLst>
                    <a:ext uri="{A12FA001-AC4F-418D-AE19-62706E023703}">
                      <ahyp:hlinkClr val="tx"/>
                    </a:ext>
                  </a:extLst>
                </a:hlinkClick>
              </a:rPr>
              <a:t>Java Community Process</a:t>
            </a:r>
            <a:r>
              <a:rPr lang="en-CA" sz="1050">
                <a:solidFill>
                  <a:srgbClr val="202122"/>
                </a:solidFill>
                <a:highlight>
                  <a:srgbClr val="FFFFFF"/>
                </a:highlight>
              </a:rPr>
              <a:t>. On September 12, 2017, </a:t>
            </a:r>
            <a:r>
              <a:rPr lang="en-CA" sz="1050">
                <a:solidFill>
                  <a:srgbClr val="0645AD"/>
                </a:solidFill>
                <a:highlight>
                  <a:srgbClr val="FFFFFF"/>
                </a:highlight>
                <a:uFill>
                  <a:noFill/>
                </a:uFill>
                <a:hlinkClick r:id="rId4">
                  <a:extLst>
                    <a:ext uri="{A12FA001-AC4F-418D-AE19-62706E023703}">
                      <ahyp:hlinkClr val="tx"/>
                    </a:ext>
                  </a:extLst>
                </a:hlinkClick>
              </a:rPr>
              <a:t>Oracle Corporation</a:t>
            </a:r>
            <a:r>
              <a:rPr lang="en-CA" sz="1050">
                <a:solidFill>
                  <a:srgbClr val="202122"/>
                </a:solidFill>
                <a:highlight>
                  <a:srgbClr val="FFFFFF"/>
                </a:highlight>
              </a:rPr>
              <a:t> announced that it would submit Java EE to the </a:t>
            </a:r>
            <a:r>
              <a:rPr lang="en-CA" sz="1050">
                <a:solidFill>
                  <a:srgbClr val="0645AD"/>
                </a:solidFill>
                <a:highlight>
                  <a:srgbClr val="FFFFFF"/>
                </a:highlight>
                <a:uFill>
                  <a:noFill/>
                </a:uFill>
                <a:hlinkClick r:id="rId5">
                  <a:extLst>
                    <a:ext uri="{A12FA001-AC4F-418D-AE19-62706E023703}">
                      <ahyp:hlinkClr val="tx"/>
                    </a:ext>
                  </a:extLst>
                </a:hlinkClick>
              </a:rPr>
              <a:t>Eclipse Foundation</a:t>
            </a:r>
            <a:r>
              <a:rPr lang="en-CA" sz="1050">
                <a:solidFill>
                  <a:srgbClr val="202122"/>
                </a:solidFill>
                <a:highlight>
                  <a:srgbClr val="FFFFFF"/>
                </a:highlight>
              </a:rPr>
              <a:t>.</a:t>
            </a:r>
            <a:r>
              <a:rPr baseline="30000" lang="en-CA" sz="1400">
                <a:solidFill>
                  <a:srgbClr val="202122"/>
                </a:solidFill>
                <a:highlight>
                  <a:srgbClr val="FFFFFF"/>
                </a:highlight>
              </a:rPr>
              <a:t> </a:t>
            </a:r>
            <a:r>
              <a:rPr lang="en-CA" sz="1050">
                <a:solidFill>
                  <a:srgbClr val="202122"/>
                </a:solidFill>
                <a:highlight>
                  <a:srgbClr val="FFFFFF"/>
                </a:highlight>
              </a:rPr>
              <a:t>The Eclipse top-level project has been named Eclipse Enterprise for Java (EE4J). The Eclipse Foundation could not agree with Oracle over the use of javax and Java trademarks. Oracle owns the trademark for the name "Java" and the platform was renamed from Java EE to Jakarta EE</a:t>
            </a:r>
            <a:r>
              <a:rPr lang="en-CA" sz="1050">
                <a:solidFill>
                  <a:srgbClr val="202122"/>
                </a:solidFill>
                <a:highlight>
                  <a:srgbClr val="FFFFFF"/>
                </a:highlight>
              </a:rPr>
              <a:t>.</a:t>
            </a:r>
            <a:r>
              <a:rPr lang="en-CA" sz="1050">
                <a:solidFill>
                  <a:srgbClr val="202122"/>
                </a:solidFill>
                <a:highlight>
                  <a:srgbClr val="FFFFFF"/>
                </a:highlight>
              </a:rPr>
              <a:t> The name refers to the largest city on the island of </a:t>
            </a:r>
            <a:r>
              <a:rPr lang="en-CA" sz="1050">
                <a:solidFill>
                  <a:srgbClr val="0645AD"/>
                </a:solidFill>
                <a:highlight>
                  <a:srgbClr val="FFFFFF"/>
                </a:highlight>
                <a:uFill>
                  <a:noFill/>
                </a:uFill>
                <a:hlinkClick r:id="rId6">
                  <a:extLst>
                    <a:ext uri="{A12FA001-AC4F-418D-AE19-62706E023703}">
                      <ahyp:hlinkClr val="tx"/>
                    </a:ext>
                  </a:extLst>
                </a:hlinkClick>
              </a:rPr>
              <a:t>Java</a:t>
            </a:r>
            <a:r>
              <a:rPr lang="en-CA" sz="1050">
                <a:solidFill>
                  <a:srgbClr val="202122"/>
                </a:solidFill>
                <a:highlight>
                  <a:srgbClr val="FFFFFF"/>
                </a:highlight>
              </a:rPr>
              <a:t> and also the capital of Indonesia, </a:t>
            </a:r>
            <a:r>
              <a:rPr lang="en-CA" sz="1050">
                <a:solidFill>
                  <a:srgbClr val="0645AD"/>
                </a:solidFill>
                <a:highlight>
                  <a:srgbClr val="FFFFFF"/>
                </a:highlight>
                <a:uFill>
                  <a:noFill/>
                </a:uFill>
                <a:hlinkClick r:id="rId7">
                  <a:extLst>
                    <a:ext uri="{A12FA001-AC4F-418D-AE19-62706E023703}">
                      <ahyp:hlinkClr val="tx"/>
                    </a:ext>
                  </a:extLst>
                </a:hlinkClick>
              </a:rPr>
              <a:t>Jakarta</a:t>
            </a:r>
            <a:r>
              <a:rPr lang="en-CA" sz="1050">
                <a:solidFill>
                  <a:srgbClr val="202122"/>
                </a:solidFill>
                <a:highlight>
                  <a:srgbClr val="FFFFFF"/>
                </a:highlight>
              </a:rPr>
              <a:t>. The name should not be confused with the former </a:t>
            </a:r>
            <a:r>
              <a:rPr lang="en-CA" sz="1050">
                <a:solidFill>
                  <a:srgbClr val="0645AD"/>
                </a:solidFill>
                <a:highlight>
                  <a:srgbClr val="FFFFFF"/>
                </a:highlight>
                <a:uFill>
                  <a:noFill/>
                </a:uFill>
                <a:hlinkClick r:id="rId8">
                  <a:extLst>
                    <a:ext uri="{A12FA001-AC4F-418D-AE19-62706E023703}">
                      <ahyp:hlinkClr val="tx"/>
                    </a:ext>
                  </a:extLst>
                </a:hlinkClick>
              </a:rPr>
              <a:t>Jakarta Project</a:t>
            </a:r>
            <a:r>
              <a:rPr lang="en-CA" sz="1050">
                <a:solidFill>
                  <a:srgbClr val="202122"/>
                </a:solidFill>
                <a:highlight>
                  <a:srgbClr val="FFFFFF"/>
                </a:highlight>
              </a:rPr>
              <a:t> which fostered a number of current and former Java projects at the </a:t>
            </a:r>
            <a:r>
              <a:rPr lang="en-CA" sz="1050">
                <a:solidFill>
                  <a:srgbClr val="0645AD"/>
                </a:solidFill>
                <a:highlight>
                  <a:srgbClr val="FFFFFF"/>
                </a:highlight>
                <a:uFill>
                  <a:noFill/>
                </a:uFill>
                <a:hlinkClick r:id="rId9">
                  <a:extLst>
                    <a:ext uri="{A12FA001-AC4F-418D-AE19-62706E023703}">
                      <ahyp:hlinkClr val="tx"/>
                    </a:ext>
                  </a:extLst>
                </a:hlinkClick>
              </a:rPr>
              <a:t>Apache Software Foundation</a:t>
            </a:r>
            <a:r>
              <a:rPr lang="en-CA" sz="1050">
                <a:solidFill>
                  <a:srgbClr val="202122"/>
                </a:solidFill>
                <a:highlight>
                  <a:srgbClr val="FFFFFF"/>
                </a:highlight>
              </a:rPr>
              <a:t>.</a:t>
            </a:r>
            <a:endParaRPr sz="1050">
              <a:solidFill>
                <a:srgbClr val="202122"/>
              </a:solidFill>
              <a:highlight>
                <a:srgbClr val="FFFFFF"/>
              </a:highligh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aaa7a724b_2_785: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10aaa7a724b_2_78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aaa7a724b_2_791: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10aaa7a724b_2_79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0aaa7a724b_2_79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10aaa7a724b_2_79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0aaa7a724b_2_805: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10aaa7a724b_2_80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aaa7a724b_2_812: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10aaa7a724b_2_8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aaa7a724b_2_81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10aaa7a724b_2_81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aaa7a724b_2_82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10aaa7a724b_2_82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0aaa7a724b_2_830: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10aaa7a724b_2_83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0aaa7a724b_2_83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10aaa7a724b_2_83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aaa7a724b_2_84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10aaa7a724b_2_84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7576ba32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7576ba32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sz="1050">
                <a:solidFill>
                  <a:srgbClr val="202122"/>
                </a:solidFill>
                <a:highlight>
                  <a:srgbClr val="FFFFFF"/>
                </a:highlight>
              </a:rPr>
              <a:t>Jakarta EE</a:t>
            </a:r>
            <a:r>
              <a:rPr lang="en-CA" sz="1050">
                <a:solidFill>
                  <a:srgbClr val="202122"/>
                </a:solidFill>
                <a:highlight>
                  <a:srgbClr val="FFFFFF"/>
                </a:highlight>
              </a:rPr>
              <a:t>, formerly </a:t>
            </a:r>
            <a:r>
              <a:rPr b="1" lang="en-CA" sz="1050">
                <a:solidFill>
                  <a:srgbClr val="202122"/>
                </a:solidFill>
                <a:highlight>
                  <a:srgbClr val="FFFFFF"/>
                </a:highlight>
              </a:rPr>
              <a:t>Java Platform, Enterprise Edition</a:t>
            </a:r>
            <a:r>
              <a:rPr lang="en-CA" sz="1050">
                <a:solidFill>
                  <a:srgbClr val="202122"/>
                </a:solidFill>
                <a:highlight>
                  <a:srgbClr val="FFFFFF"/>
                </a:highlight>
              </a:rPr>
              <a:t> (</a:t>
            </a:r>
            <a:r>
              <a:rPr b="1" lang="en-CA" sz="1050">
                <a:solidFill>
                  <a:srgbClr val="202122"/>
                </a:solidFill>
                <a:highlight>
                  <a:srgbClr val="FFFFFF"/>
                </a:highlight>
              </a:rPr>
              <a:t>Java EE</a:t>
            </a:r>
            <a:r>
              <a:rPr lang="en-CA" sz="1050">
                <a:solidFill>
                  <a:srgbClr val="202122"/>
                </a:solidFill>
                <a:highlight>
                  <a:srgbClr val="FFFFFF"/>
                </a:highlight>
              </a:rPr>
              <a:t>) .</a:t>
            </a:r>
            <a:endParaRPr sz="1050">
              <a:solidFill>
                <a:srgbClr val="202122"/>
              </a:solidFill>
              <a:highlight>
                <a:srgbClr val="FFFFFF"/>
              </a:highlight>
            </a:endParaRPr>
          </a:p>
          <a:p>
            <a:pPr indent="0" lvl="0" marL="0" rtl="0" algn="l">
              <a:spcBef>
                <a:spcPts val="0"/>
              </a:spcBef>
              <a:spcAft>
                <a:spcPts val="0"/>
              </a:spcAft>
              <a:buNone/>
            </a:pPr>
            <a:r>
              <a:rPr lang="en-CA" sz="1050">
                <a:solidFill>
                  <a:srgbClr val="202122"/>
                </a:solidFill>
                <a:highlight>
                  <a:srgbClr val="FFFFFF"/>
                </a:highlight>
              </a:rPr>
              <a:t>Java EE was maintained by </a:t>
            </a:r>
            <a:r>
              <a:rPr lang="en-CA" sz="1050">
                <a:solidFill>
                  <a:srgbClr val="0645AD"/>
                </a:solidFill>
                <a:highlight>
                  <a:srgbClr val="FFFFFF"/>
                </a:highlight>
                <a:uFill>
                  <a:noFill/>
                </a:uFill>
                <a:hlinkClick r:id="rId2">
                  <a:extLst>
                    <a:ext uri="{A12FA001-AC4F-418D-AE19-62706E023703}">
                      <ahyp:hlinkClr val="tx"/>
                    </a:ext>
                  </a:extLst>
                </a:hlinkClick>
              </a:rPr>
              <a:t>Oracle</a:t>
            </a:r>
            <a:r>
              <a:rPr lang="en-CA" sz="1050">
                <a:solidFill>
                  <a:srgbClr val="202122"/>
                </a:solidFill>
                <a:highlight>
                  <a:srgbClr val="FFFFFF"/>
                </a:highlight>
              </a:rPr>
              <a:t> under the </a:t>
            </a:r>
            <a:r>
              <a:rPr lang="en-CA" sz="1050">
                <a:solidFill>
                  <a:srgbClr val="0645AD"/>
                </a:solidFill>
                <a:highlight>
                  <a:srgbClr val="FFFFFF"/>
                </a:highlight>
                <a:uFill>
                  <a:noFill/>
                </a:uFill>
                <a:hlinkClick r:id="rId3">
                  <a:extLst>
                    <a:ext uri="{A12FA001-AC4F-418D-AE19-62706E023703}">
                      <ahyp:hlinkClr val="tx"/>
                    </a:ext>
                  </a:extLst>
                </a:hlinkClick>
              </a:rPr>
              <a:t>Java Community Process</a:t>
            </a:r>
            <a:r>
              <a:rPr lang="en-CA" sz="1050">
                <a:solidFill>
                  <a:srgbClr val="202122"/>
                </a:solidFill>
                <a:highlight>
                  <a:srgbClr val="FFFFFF"/>
                </a:highlight>
              </a:rPr>
              <a:t>. On September 12, 2017, </a:t>
            </a:r>
            <a:r>
              <a:rPr lang="en-CA" sz="1050">
                <a:solidFill>
                  <a:srgbClr val="0645AD"/>
                </a:solidFill>
                <a:highlight>
                  <a:srgbClr val="FFFFFF"/>
                </a:highlight>
                <a:uFill>
                  <a:noFill/>
                </a:uFill>
                <a:hlinkClick r:id="rId4">
                  <a:extLst>
                    <a:ext uri="{A12FA001-AC4F-418D-AE19-62706E023703}">
                      <ahyp:hlinkClr val="tx"/>
                    </a:ext>
                  </a:extLst>
                </a:hlinkClick>
              </a:rPr>
              <a:t>Oracle Corporation</a:t>
            </a:r>
            <a:r>
              <a:rPr lang="en-CA" sz="1050">
                <a:solidFill>
                  <a:srgbClr val="202122"/>
                </a:solidFill>
                <a:highlight>
                  <a:srgbClr val="FFFFFF"/>
                </a:highlight>
              </a:rPr>
              <a:t> announced that it would submit Java EE to the </a:t>
            </a:r>
            <a:r>
              <a:rPr lang="en-CA" sz="1050">
                <a:solidFill>
                  <a:srgbClr val="0645AD"/>
                </a:solidFill>
                <a:highlight>
                  <a:srgbClr val="FFFFFF"/>
                </a:highlight>
                <a:uFill>
                  <a:noFill/>
                </a:uFill>
                <a:hlinkClick r:id="rId5">
                  <a:extLst>
                    <a:ext uri="{A12FA001-AC4F-418D-AE19-62706E023703}">
                      <ahyp:hlinkClr val="tx"/>
                    </a:ext>
                  </a:extLst>
                </a:hlinkClick>
              </a:rPr>
              <a:t>Eclipse Foundation</a:t>
            </a:r>
            <a:r>
              <a:rPr lang="en-CA" sz="1050">
                <a:solidFill>
                  <a:srgbClr val="202122"/>
                </a:solidFill>
                <a:highlight>
                  <a:srgbClr val="FFFFFF"/>
                </a:highlight>
              </a:rPr>
              <a:t>.</a:t>
            </a:r>
            <a:r>
              <a:rPr baseline="30000" lang="en-CA" sz="1400">
                <a:solidFill>
                  <a:srgbClr val="202122"/>
                </a:solidFill>
                <a:highlight>
                  <a:srgbClr val="FFFFFF"/>
                </a:highlight>
              </a:rPr>
              <a:t> </a:t>
            </a:r>
            <a:r>
              <a:rPr lang="en-CA" sz="1050">
                <a:solidFill>
                  <a:srgbClr val="202122"/>
                </a:solidFill>
                <a:highlight>
                  <a:srgbClr val="FFFFFF"/>
                </a:highlight>
              </a:rPr>
              <a:t>The Eclipse top-level project has been named Eclipse Enterprise for Java (EE4J). The Eclipse Foundation could not agree with Oracle over the use of javax and Java trademarks. Oracle owns the trademark for the name "Java" and the platform was renamed from Java EE to Jakarta EE. The name refers to the largest city on the island of </a:t>
            </a:r>
            <a:r>
              <a:rPr lang="en-CA" sz="1050">
                <a:solidFill>
                  <a:srgbClr val="0645AD"/>
                </a:solidFill>
                <a:highlight>
                  <a:srgbClr val="FFFFFF"/>
                </a:highlight>
                <a:uFill>
                  <a:noFill/>
                </a:uFill>
                <a:hlinkClick r:id="rId6">
                  <a:extLst>
                    <a:ext uri="{A12FA001-AC4F-418D-AE19-62706E023703}">
                      <ahyp:hlinkClr val="tx"/>
                    </a:ext>
                  </a:extLst>
                </a:hlinkClick>
              </a:rPr>
              <a:t>Java</a:t>
            </a:r>
            <a:r>
              <a:rPr lang="en-CA" sz="1050">
                <a:solidFill>
                  <a:srgbClr val="202122"/>
                </a:solidFill>
                <a:highlight>
                  <a:srgbClr val="FFFFFF"/>
                </a:highlight>
              </a:rPr>
              <a:t> and also the capital of Indonesia, </a:t>
            </a:r>
            <a:r>
              <a:rPr lang="en-CA" sz="1050">
                <a:solidFill>
                  <a:srgbClr val="0645AD"/>
                </a:solidFill>
                <a:highlight>
                  <a:srgbClr val="FFFFFF"/>
                </a:highlight>
                <a:uFill>
                  <a:noFill/>
                </a:uFill>
                <a:hlinkClick r:id="rId7">
                  <a:extLst>
                    <a:ext uri="{A12FA001-AC4F-418D-AE19-62706E023703}">
                      <ahyp:hlinkClr val="tx"/>
                    </a:ext>
                  </a:extLst>
                </a:hlinkClick>
              </a:rPr>
              <a:t>Jakarta</a:t>
            </a:r>
            <a:r>
              <a:rPr lang="en-CA" sz="1050">
                <a:solidFill>
                  <a:srgbClr val="202122"/>
                </a:solidFill>
                <a:highlight>
                  <a:srgbClr val="FFFFFF"/>
                </a:highlight>
              </a:rPr>
              <a:t>. The name should not be confused with the former </a:t>
            </a:r>
            <a:r>
              <a:rPr lang="en-CA" sz="1050">
                <a:solidFill>
                  <a:srgbClr val="0645AD"/>
                </a:solidFill>
                <a:highlight>
                  <a:srgbClr val="FFFFFF"/>
                </a:highlight>
                <a:uFill>
                  <a:noFill/>
                </a:uFill>
                <a:hlinkClick r:id="rId8">
                  <a:extLst>
                    <a:ext uri="{A12FA001-AC4F-418D-AE19-62706E023703}">
                      <ahyp:hlinkClr val="tx"/>
                    </a:ext>
                  </a:extLst>
                </a:hlinkClick>
              </a:rPr>
              <a:t>Jakarta Project</a:t>
            </a:r>
            <a:r>
              <a:rPr lang="en-CA" sz="1050">
                <a:solidFill>
                  <a:srgbClr val="202122"/>
                </a:solidFill>
                <a:highlight>
                  <a:srgbClr val="FFFFFF"/>
                </a:highlight>
              </a:rPr>
              <a:t> which fostered a number of current and former Java projects at the </a:t>
            </a:r>
            <a:r>
              <a:rPr lang="en-CA" sz="1050">
                <a:solidFill>
                  <a:srgbClr val="0645AD"/>
                </a:solidFill>
                <a:highlight>
                  <a:srgbClr val="FFFFFF"/>
                </a:highlight>
                <a:uFill>
                  <a:noFill/>
                </a:uFill>
                <a:hlinkClick r:id="rId9">
                  <a:extLst>
                    <a:ext uri="{A12FA001-AC4F-418D-AE19-62706E023703}">
                      <ahyp:hlinkClr val="tx"/>
                    </a:ext>
                  </a:extLst>
                </a:hlinkClick>
              </a:rPr>
              <a:t>Apache Software Foundation</a:t>
            </a:r>
            <a:r>
              <a:rPr lang="en-CA" sz="1050">
                <a:solidFill>
                  <a:srgbClr val="202122"/>
                </a:solidFill>
                <a:highlight>
                  <a:srgbClr val="FFFFFF"/>
                </a:highlight>
              </a:rPr>
              <a:t>.</a:t>
            </a:r>
            <a:endParaRPr sz="1050">
              <a:solidFill>
                <a:srgbClr val="202122"/>
              </a:solidFill>
              <a:highlight>
                <a:srgbClr val="FFFFFF"/>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aaa7a724b_2_85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10aaa7a724b_2_85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0aaa7a724b_2_860: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10aaa7a724b_2_86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aaa7a724b_2_86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10aaa7a724b_2_86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aaa7a724b_2_87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10aaa7a724b_2_87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aaa7a724b_2_889: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10aaa7a724b_2_88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2afa2c5422_0_5:notes"/>
          <p:cNvSpPr txBox="1"/>
          <p:nvPr>
            <p:ph idx="1" type="body"/>
          </p:nvPr>
        </p:nvSpPr>
        <p:spPr>
          <a:xfrm>
            <a:off x="777240" y="4777560"/>
            <a:ext cx="62175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12afa2c5422_0_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0aaa7a724b_2_911: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10aaa7a724b_2_91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0aaa7a724b_2_93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10aaa7a724b_2_9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0aaa7a724b_2_95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10aaa7a724b_2_95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aaa7a724b_2_96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g10aaa7a724b_2_96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9b7ab9f2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g119b7ab9f27_0_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76" name="Google Shape;276;g119b7ab9f27_0_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000000"/>
                </a:solidFill>
                <a:latin typeface="Arial"/>
                <a:ea typeface="Arial"/>
                <a:cs typeface="Arial"/>
                <a:sym typeface="Arial"/>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aaa7a724b_2_970: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10aaa7a724b_2_97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0aaa7a724b_2_97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10aaa7a724b_2_97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0aaa7a724b_2_983: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10aaa7a724b_2_98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aaa7a724b_2_992: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10aaa7a724b_2_99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0aaa7a724b_2_1000: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10aaa7a724b_2_100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0aaa7a724b_2_1008: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g10aaa7a724b_2_100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0aaa7a724b_2_1202: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10aaa7a724b_2_120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76320" y="743040"/>
            <a:ext cx="8838720" cy="392760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0" name="Shape 60"/>
        <p:cNvGrpSpPr/>
        <p:nvPr/>
      </p:nvGrpSpPr>
      <p:grpSpPr>
        <a:xfrm>
          <a:off x="0" y="0"/>
          <a:ext cx="0" cy="0"/>
          <a:chOff x="0" y="0"/>
          <a:chExt cx="0" cy="0"/>
        </a:xfrm>
      </p:grpSpPr>
      <p:sp>
        <p:nvSpPr>
          <p:cNvPr id="61" name="Google Shape;61;p16"/>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6"/>
          <p:cNvSpPr txBox="1"/>
          <p:nvPr>
            <p:ph idx="1" type="body"/>
          </p:nvPr>
        </p:nvSpPr>
        <p:spPr>
          <a:xfrm>
            <a:off x="76320" y="743040"/>
            <a:ext cx="883872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3" name="Shape 63"/>
        <p:cNvGrpSpPr/>
        <p:nvPr/>
      </p:nvGrpSpPr>
      <p:grpSpPr>
        <a:xfrm>
          <a:off x="0" y="0"/>
          <a:ext cx="0" cy="0"/>
          <a:chOff x="0" y="0"/>
          <a:chExt cx="0" cy="0"/>
        </a:xfrm>
      </p:grpSpPr>
      <p:sp>
        <p:nvSpPr>
          <p:cNvPr id="64" name="Google Shape;64;p17"/>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7"/>
          <p:cNvSpPr txBox="1"/>
          <p:nvPr>
            <p:ph idx="1" type="body"/>
          </p:nvPr>
        </p:nvSpPr>
        <p:spPr>
          <a:xfrm>
            <a:off x="7632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7"/>
          <p:cNvSpPr txBox="1"/>
          <p:nvPr>
            <p:ph idx="2" type="body"/>
          </p:nvPr>
        </p:nvSpPr>
        <p:spPr>
          <a:xfrm>
            <a:off x="460548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9" name="Shape 69"/>
        <p:cNvGrpSpPr/>
        <p:nvPr/>
      </p:nvGrpSpPr>
      <p:grpSpPr>
        <a:xfrm>
          <a:off x="0" y="0"/>
          <a:ext cx="0" cy="0"/>
          <a:chOff x="0" y="0"/>
          <a:chExt cx="0" cy="0"/>
        </a:xfrm>
      </p:grpSpPr>
      <p:sp>
        <p:nvSpPr>
          <p:cNvPr id="70" name="Google Shape;70;p19"/>
          <p:cNvSpPr txBox="1"/>
          <p:nvPr>
            <p:ph idx="1" type="subTitle"/>
          </p:nvPr>
        </p:nvSpPr>
        <p:spPr>
          <a:xfrm>
            <a:off x="104040" y="54720"/>
            <a:ext cx="8229240" cy="28414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1" name="Shape 71"/>
        <p:cNvGrpSpPr/>
        <p:nvPr/>
      </p:nvGrpSpPr>
      <p:grpSpPr>
        <a:xfrm>
          <a:off x="0" y="0"/>
          <a:ext cx="0" cy="0"/>
          <a:chOff x="0" y="0"/>
          <a:chExt cx="0" cy="0"/>
        </a:xfrm>
      </p:grpSpPr>
      <p:sp>
        <p:nvSpPr>
          <p:cNvPr id="72" name="Google Shape;72;p20"/>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0"/>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0"/>
          <p:cNvSpPr txBox="1"/>
          <p:nvPr>
            <p:ph idx="2" type="body"/>
          </p:nvPr>
        </p:nvSpPr>
        <p:spPr>
          <a:xfrm>
            <a:off x="460548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0"/>
          <p:cNvSpPr txBox="1"/>
          <p:nvPr>
            <p:ph idx="3" type="body"/>
          </p:nvPr>
        </p:nvSpPr>
        <p:spPr>
          <a:xfrm>
            <a:off x="7632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6" name="Shape 76"/>
        <p:cNvGrpSpPr/>
        <p:nvPr/>
      </p:nvGrpSpPr>
      <p:grpSpPr>
        <a:xfrm>
          <a:off x="0" y="0"/>
          <a:ext cx="0" cy="0"/>
          <a:chOff x="0" y="0"/>
          <a:chExt cx="0" cy="0"/>
        </a:xfrm>
      </p:grpSpPr>
      <p:sp>
        <p:nvSpPr>
          <p:cNvPr id="77" name="Google Shape;77;p21"/>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1"/>
          <p:cNvSpPr txBox="1"/>
          <p:nvPr>
            <p:ph idx="1" type="body"/>
          </p:nvPr>
        </p:nvSpPr>
        <p:spPr>
          <a:xfrm>
            <a:off x="7632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1"/>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21"/>
          <p:cNvSpPr txBox="1"/>
          <p:nvPr>
            <p:ph idx="3" type="body"/>
          </p:nvPr>
        </p:nvSpPr>
        <p:spPr>
          <a:xfrm>
            <a:off x="460548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1" name="Shape 81"/>
        <p:cNvGrpSpPr/>
        <p:nvPr/>
      </p:nvGrpSpPr>
      <p:grpSpPr>
        <a:xfrm>
          <a:off x="0" y="0"/>
          <a:ext cx="0" cy="0"/>
          <a:chOff x="0" y="0"/>
          <a:chExt cx="0" cy="0"/>
        </a:xfrm>
      </p:grpSpPr>
      <p:sp>
        <p:nvSpPr>
          <p:cNvPr id="82" name="Google Shape;82;p22"/>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2"/>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2"/>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2"/>
          <p:cNvSpPr txBox="1"/>
          <p:nvPr>
            <p:ph idx="3" type="body"/>
          </p:nvPr>
        </p:nvSpPr>
        <p:spPr>
          <a:xfrm>
            <a:off x="76320" y="279468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3"/>
          <p:cNvSpPr txBox="1"/>
          <p:nvPr>
            <p:ph idx="1" type="body"/>
          </p:nvPr>
        </p:nvSpPr>
        <p:spPr>
          <a:xfrm>
            <a:off x="76320" y="74304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3"/>
          <p:cNvSpPr txBox="1"/>
          <p:nvPr>
            <p:ph idx="2" type="body"/>
          </p:nvPr>
        </p:nvSpPr>
        <p:spPr>
          <a:xfrm>
            <a:off x="76320" y="279468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0" name="Shape 90"/>
        <p:cNvGrpSpPr/>
        <p:nvPr/>
      </p:nvGrpSpPr>
      <p:grpSpPr>
        <a:xfrm>
          <a:off x="0" y="0"/>
          <a:ext cx="0" cy="0"/>
          <a:chOff x="0" y="0"/>
          <a:chExt cx="0" cy="0"/>
        </a:xfrm>
      </p:grpSpPr>
      <p:sp>
        <p:nvSpPr>
          <p:cNvPr id="91" name="Google Shape;91;p24"/>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4"/>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4"/>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4"/>
          <p:cNvSpPr txBox="1"/>
          <p:nvPr>
            <p:ph idx="3" type="body"/>
          </p:nvPr>
        </p:nvSpPr>
        <p:spPr>
          <a:xfrm>
            <a:off x="7632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24"/>
          <p:cNvSpPr txBox="1"/>
          <p:nvPr>
            <p:ph idx="4" type="body"/>
          </p:nvPr>
        </p:nvSpPr>
        <p:spPr>
          <a:xfrm>
            <a:off x="460548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6" name="Shape 96"/>
        <p:cNvGrpSpPr/>
        <p:nvPr/>
      </p:nvGrpSpPr>
      <p:grpSpPr>
        <a:xfrm>
          <a:off x="0" y="0"/>
          <a:ext cx="0" cy="0"/>
          <a:chOff x="0" y="0"/>
          <a:chExt cx="0" cy="0"/>
        </a:xfrm>
      </p:grpSpPr>
      <p:sp>
        <p:nvSpPr>
          <p:cNvPr id="97" name="Google Shape;97;p25"/>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5"/>
          <p:cNvSpPr txBox="1"/>
          <p:nvPr>
            <p:ph idx="1" type="body"/>
          </p:nvPr>
        </p:nvSpPr>
        <p:spPr>
          <a:xfrm>
            <a:off x="7632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txBox="1"/>
          <p:nvPr>
            <p:ph idx="2" type="body"/>
          </p:nvPr>
        </p:nvSpPr>
        <p:spPr>
          <a:xfrm>
            <a:off x="306468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5"/>
          <p:cNvSpPr txBox="1"/>
          <p:nvPr>
            <p:ph idx="3" type="body"/>
          </p:nvPr>
        </p:nvSpPr>
        <p:spPr>
          <a:xfrm>
            <a:off x="605340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5"/>
          <p:cNvSpPr txBox="1"/>
          <p:nvPr>
            <p:ph idx="4" type="body"/>
          </p:nvPr>
        </p:nvSpPr>
        <p:spPr>
          <a:xfrm>
            <a:off x="7632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5"/>
          <p:cNvSpPr txBox="1"/>
          <p:nvPr>
            <p:ph idx="5" type="body"/>
          </p:nvPr>
        </p:nvSpPr>
        <p:spPr>
          <a:xfrm>
            <a:off x="306468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5"/>
          <p:cNvSpPr txBox="1"/>
          <p:nvPr>
            <p:ph idx="6" type="body"/>
          </p:nvPr>
        </p:nvSpPr>
        <p:spPr>
          <a:xfrm>
            <a:off x="605340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3" name="Shape 11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4" name="Shape 114"/>
        <p:cNvGrpSpPr/>
        <p:nvPr/>
      </p:nvGrpSpPr>
      <p:grpSpPr>
        <a:xfrm>
          <a:off x="0" y="0"/>
          <a:ext cx="0" cy="0"/>
          <a:chOff x="0" y="0"/>
          <a:chExt cx="0" cy="0"/>
        </a:xfrm>
      </p:grpSpPr>
      <p:sp>
        <p:nvSpPr>
          <p:cNvPr id="115" name="Google Shape;115;p28"/>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8"/>
          <p:cNvSpPr txBox="1"/>
          <p:nvPr>
            <p:ph idx="1" type="subTitle"/>
          </p:nvPr>
        </p:nvSpPr>
        <p:spPr>
          <a:xfrm>
            <a:off x="76320" y="743040"/>
            <a:ext cx="8838720" cy="392760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7" name="Shape 117"/>
        <p:cNvGrpSpPr/>
        <p:nvPr/>
      </p:nvGrpSpPr>
      <p:grpSpPr>
        <a:xfrm>
          <a:off x="0" y="0"/>
          <a:ext cx="0" cy="0"/>
          <a:chOff x="0" y="0"/>
          <a:chExt cx="0" cy="0"/>
        </a:xfrm>
      </p:grpSpPr>
      <p:sp>
        <p:nvSpPr>
          <p:cNvPr id="118" name="Google Shape;118;p29"/>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29"/>
          <p:cNvSpPr txBox="1"/>
          <p:nvPr>
            <p:ph idx="1" type="body"/>
          </p:nvPr>
        </p:nvSpPr>
        <p:spPr>
          <a:xfrm>
            <a:off x="76320" y="743040"/>
            <a:ext cx="883872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0" name="Shape 120"/>
        <p:cNvGrpSpPr/>
        <p:nvPr/>
      </p:nvGrpSpPr>
      <p:grpSpPr>
        <a:xfrm>
          <a:off x="0" y="0"/>
          <a:ext cx="0" cy="0"/>
          <a:chOff x="0" y="0"/>
          <a:chExt cx="0" cy="0"/>
        </a:xfrm>
      </p:grpSpPr>
      <p:sp>
        <p:nvSpPr>
          <p:cNvPr id="121" name="Google Shape;121;p30"/>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30"/>
          <p:cNvSpPr txBox="1"/>
          <p:nvPr>
            <p:ph idx="1" type="body"/>
          </p:nvPr>
        </p:nvSpPr>
        <p:spPr>
          <a:xfrm>
            <a:off x="7632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30"/>
          <p:cNvSpPr txBox="1"/>
          <p:nvPr>
            <p:ph idx="2" type="body"/>
          </p:nvPr>
        </p:nvSpPr>
        <p:spPr>
          <a:xfrm>
            <a:off x="460548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31"/>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6" name="Shape 126"/>
        <p:cNvGrpSpPr/>
        <p:nvPr/>
      </p:nvGrpSpPr>
      <p:grpSpPr>
        <a:xfrm>
          <a:off x="0" y="0"/>
          <a:ext cx="0" cy="0"/>
          <a:chOff x="0" y="0"/>
          <a:chExt cx="0" cy="0"/>
        </a:xfrm>
      </p:grpSpPr>
      <p:sp>
        <p:nvSpPr>
          <p:cNvPr id="127" name="Google Shape;127;p32"/>
          <p:cNvSpPr txBox="1"/>
          <p:nvPr>
            <p:ph idx="1" type="subTitle"/>
          </p:nvPr>
        </p:nvSpPr>
        <p:spPr>
          <a:xfrm>
            <a:off x="104040" y="54720"/>
            <a:ext cx="8229240" cy="28414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8" name="Shape 128"/>
        <p:cNvGrpSpPr/>
        <p:nvPr/>
      </p:nvGrpSpPr>
      <p:grpSpPr>
        <a:xfrm>
          <a:off x="0" y="0"/>
          <a:ext cx="0" cy="0"/>
          <a:chOff x="0" y="0"/>
          <a:chExt cx="0" cy="0"/>
        </a:xfrm>
      </p:grpSpPr>
      <p:sp>
        <p:nvSpPr>
          <p:cNvPr id="129" name="Google Shape;129;p33"/>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33"/>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33"/>
          <p:cNvSpPr txBox="1"/>
          <p:nvPr>
            <p:ph idx="2" type="body"/>
          </p:nvPr>
        </p:nvSpPr>
        <p:spPr>
          <a:xfrm>
            <a:off x="460548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3"/>
          <p:cNvSpPr txBox="1"/>
          <p:nvPr>
            <p:ph idx="3" type="body"/>
          </p:nvPr>
        </p:nvSpPr>
        <p:spPr>
          <a:xfrm>
            <a:off x="7632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3" name="Shape 133"/>
        <p:cNvGrpSpPr/>
        <p:nvPr/>
      </p:nvGrpSpPr>
      <p:grpSpPr>
        <a:xfrm>
          <a:off x="0" y="0"/>
          <a:ext cx="0" cy="0"/>
          <a:chOff x="0" y="0"/>
          <a:chExt cx="0" cy="0"/>
        </a:xfrm>
      </p:grpSpPr>
      <p:sp>
        <p:nvSpPr>
          <p:cNvPr id="134" name="Google Shape;134;p34"/>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34"/>
          <p:cNvSpPr txBox="1"/>
          <p:nvPr>
            <p:ph idx="1" type="body"/>
          </p:nvPr>
        </p:nvSpPr>
        <p:spPr>
          <a:xfrm>
            <a:off x="7632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34"/>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34"/>
          <p:cNvSpPr txBox="1"/>
          <p:nvPr>
            <p:ph idx="3" type="body"/>
          </p:nvPr>
        </p:nvSpPr>
        <p:spPr>
          <a:xfrm>
            <a:off x="460548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8" name="Shape 138"/>
        <p:cNvGrpSpPr/>
        <p:nvPr/>
      </p:nvGrpSpPr>
      <p:grpSpPr>
        <a:xfrm>
          <a:off x="0" y="0"/>
          <a:ext cx="0" cy="0"/>
          <a:chOff x="0" y="0"/>
          <a:chExt cx="0" cy="0"/>
        </a:xfrm>
      </p:grpSpPr>
      <p:sp>
        <p:nvSpPr>
          <p:cNvPr id="139" name="Google Shape;139;p35"/>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5"/>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5"/>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5"/>
          <p:cNvSpPr txBox="1"/>
          <p:nvPr>
            <p:ph idx="3" type="body"/>
          </p:nvPr>
        </p:nvSpPr>
        <p:spPr>
          <a:xfrm>
            <a:off x="76320" y="279468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3" name="Shape 143"/>
        <p:cNvGrpSpPr/>
        <p:nvPr/>
      </p:nvGrpSpPr>
      <p:grpSpPr>
        <a:xfrm>
          <a:off x="0" y="0"/>
          <a:ext cx="0" cy="0"/>
          <a:chOff x="0" y="0"/>
          <a:chExt cx="0" cy="0"/>
        </a:xfrm>
      </p:grpSpPr>
      <p:sp>
        <p:nvSpPr>
          <p:cNvPr id="144" name="Google Shape;144;p36"/>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6"/>
          <p:cNvSpPr txBox="1"/>
          <p:nvPr>
            <p:ph idx="1" type="body"/>
          </p:nvPr>
        </p:nvSpPr>
        <p:spPr>
          <a:xfrm>
            <a:off x="76320" y="74304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36"/>
          <p:cNvSpPr txBox="1"/>
          <p:nvPr>
            <p:ph idx="2" type="body"/>
          </p:nvPr>
        </p:nvSpPr>
        <p:spPr>
          <a:xfrm>
            <a:off x="76320" y="279468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7" name="Shape 147"/>
        <p:cNvGrpSpPr/>
        <p:nvPr/>
      </p:nvGrpSpPr>
      <p:grpSpPr>
        <a:xfrm>
          <a:off x="0" y="0"/>
          <a:ext cx="0" cy="0"/>
          <a:chOff x="0" y="0"/>
          <a:chExt cx="0" cy="0"/>
        </a:xfrm>
      </p:grpSpPr>
      <p:sp>
        <p:nvSpPr>
          <p:cNvPr id="148" name="Google Shape;148;p37"/>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7"/>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7"/>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7"/>
          <p:cNvSpPr txBox="1"/>
          <p:nvPr>
            <p:ph idx="3" type="body"/>
          </p:nvPr>
        </p:nvSpPr>
        <p:spPr>
          <a:xfrm>
            <a:off x="7632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7"/>
          <p:cNvSpPr txBox="1"/>
          <p:nvPr>
            <p:ph idx="4" type="body"/>
          </p:nvPr>
        </p:nvSpPr>
        <p:spPr>
          <a:xfrm>
            <a:off x="460548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3" name="Shape 153"/>
        <p:cNvGrpSpPr/>
        <p:nvPr/>
      </p:nvGrpSpPr>
      <p:grpSpPr>
        <a:xfrm>
          <a:off x="0" y="0"/>
          <a:ext cx="0" cy="0"/>
          <a:chOff x="0" y="0"/>
          <a:chExt cx="0" cy="0"/>
        </a:xfrm>
      </p:grpSpPr>
      <p:sp>
        <p:nvSpPr>
          <p:cNvPr id="154" name="Google Shape;154;p38"/>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8"/>
          <p:cNvSpPr txBox="1"/>
          <p:nvPr>
            <p:ph idx="1" type="body"/>
          </p:nvPr>
        </p:nvSpPr>
        <p:spPr>
          <a:xfrm>
            <a:off x="7632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8"/>
          <p:cNvSpPr txBox="1"/>
          <p:nvPr>
            <p:ph idx="2" type="body"/>
          </p:nvPr>
        </p:nvSpPr>
        <p:spPr>
          <a:xfrm>
            <a:off x="306468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8"/>
          <p:cNvSpPr txBox="1"/>
          <p:nvPr>
            <p:ph idx="3" type="body"/>
          </p:nvPr>
        </p:nvSpPr>
        <p:spPr>
          <a:xfrm>
            <a:off x="605340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38"/>
          <p:cNvSpPr txBox="1"/>
          <p:nvPr>
            <p:ph idx="4" type="body"/>
          </p:nvPr>
        </p:nvSpPr>
        <p:spPr>
          <a:xfrm>
            <a:off x="7632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8"/>
          <p:cNvSpPr txBox="1"/>
          <p:nvPr>
            <p:ph idx="5" type="body"/>
          </p:nvPr>
        </p:nvSpPr>
        <p:spPr>
          <a:xfrm>
            <a:off x="306468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38"/>
          <p:cNvSpPr txBox="1"/>
          <p:nvPr>
            <p:ph idx="6" type="body"/>
          </p:nvPr>
        </p:nvSpPr>
        <p:spPr>
          <a:xfrm>
            <a:off x="605340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sp>
        <p:nvSpPr>
          <p:cNvPr id="171" name="Google Shape;171;p40"/>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2" name="Shape 17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3" name="Shape 173"/>
        <p:cNvGrpSpPr/>
        <p:nvPr/>
      </p:nvGrpSpPr>
      <p:grpSpPr>
        <a:xfrm>
          <a:off x="0" y="0"/>
          <a:ext cx="0" cy="0"/>
          <a:chOff x="0" y="0"/>
          <a:chExt cx="0" cy="0"/>
        </a:xfrm>
      </p:grpSpPr>
      <p:sp>
        <p:nvSpPr>
          <p:cNvPr id="174" name="Google Shape;174;p42"/>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42"/>
          <p:cNvSpPr txBox="1"/>
          <p:nvPr>
            <p:ph idx="1" type="subTitle"/>
          </p:nvPr>
        </p:nvSpPr>
        <p:spPr>
          <a:xfrm>
            <a:off x="76320" y="743040"/>
            <a:ext cx="8838720" cy="392760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6" name="Shape 176"/>
        <p:cNvGrpSpPr/>
        <p:nvPr/>
      </p:nvGrpSpPr>
      <p:grpSpPr>
        <a:xfrm>
          <a:off x="0" y="0"/>
          <a:ext cx="0" cy="0"/>
          <a:chOff x="0" y="0"/>
          <a:chExt cx="0" cy="0"/>
        </a:xfrm>
      </p:grpSpPr>
      <p:sp>
        <p:nvSpPr>
          <p:cNvPr id="177" name="Google Shape;177;p43"/>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43"/>
          <p:cNvSpPr txBox="1"/>
          <p:nvPr>
            <p:ph idx="1" type="body"/>
          </p:nvPr>
        </p:nvSpPr>
        <p:spPr>
          <a:xfrm>
            <a:off x="76320" y="743040"/>
            <a:ext cx="883872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9" name="Shape 179"/>
        <p:cNvGrpSpPr/>
        <p:nvPr/>
      </p:nvGrpSpPr>
      <p:grpSpPr>
        <a:xfrm>
          <a:off x="0" y="0"/>
          <a:ext cx="0" cy="0"/>
          <a:chOff x="0" y="0"/>
          <a:chExt cx="0" cy="0"/>
        </a:xfrm>
      </p:grpSpPr>
      <p:sp>
        <p:nvSpPr>
          <p:cNvPr id="180" name="Google Shape;180;p44"/>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44"/>
          <p:cNvSpPr txBox="1"/>
          <p:nvPr>
            <p:ph idx="1" type="body"/>
          </p:nvPr>
        </p:nvSpPr>
        <p:spPr>
          <a:xfrm>
            <a:off x="7632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4"/>
          <p:cNvSpPr txBox="1"/>
          <p:nvPr>
            <p:ph idx="2" type="body"/>
          </p:nvPr>
        </p:nvSpPr>
        <p:spPr>
          <a:xfrm>
            <a:off x="460548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83" name="Shape 183"/>
        <p:cNvGrpSpPr/>
        <p:nvPr/>
      </p:nvGrpSpPr>
      <p:grpSpPr>
        <a:xfrm>
          <a:off x="0" y="0"/>
          <a:ext cx="0" cy="0"/>
          <a:chOff x="0" y="0"/>
          <a:chExt cx="0" cy="0"/>
        </a:xfrm>
      </p:grpSpPr>
      <p:sp>
        <p:nvSpPr>
          <p:cNvPr id="184" name="Google Shape;184;p45"/>
          <p:cNvSpPr txBox="1"/>
          <p:nvPr>
            <p:ph idx="1" type="subTitle"/>
          </p:nvPr>
        </p:nvSpPr>
        <p:spPr>
          <a:xfrm>
            <a:off x="104040" y="54720"/>
            <a:ext cx="8229240" cy="28414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85" name="Shape 185"/>
        <p:cNvGrpSpPr/>
        <p:nvPr/>
      </p:nvGrpSpPr>
      <p:grpSpPr>
        <a:xfrm>
          <a:off x="0" y="0"/>
          <a:ext cx="0" cy="0"/>
          <a:chOff x="0" y="0"/>
          <a:chExt cx="0" cy="0"/>
        </a:xfrm>
      </p:grpSpPr>
      <p:sp>
        <p:nvSpPr>
          <p:cNvPr id="186" name="Google Shape;186;p46"/>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46"/>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46"/>
          <p:cNvSpPr txBox="1"/>
          <p:nvPr>
            <p:ph idx="2" type="body"/>
          </p:nvPr>
        </p:nvSpPr>
        <p:spPr>
          <a:xfrm>
            <a:off x="460548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46"/>
          <p:cNvSpPr txBox="1"/>
          <p:nvPr>
            <p:ph idx="3" type="body"/>
          </p:nvPr>
        </p:nvSpPr>
        <p:spPr>
          <a:xfrm>
            <a:off x="7632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90" name="Shape 190"/>
        <p:cNvGrpSpPr/>
        <p:nvPr/>
      </p:nvGrpSpPr>
      <p:grpSpPr>
        <a:xfrm>
          <a:off x="0" y="0"/>
          <a:ext cx="0" cy="0"/>
          <a:chOff x="0" y="0"/>
          <a:chExt cx="0" cy="0"/>
        </a:xfrm>
      </p:grpSpPr>
      <p:sp>
        <p:nvSpPr>
          <p:cNvPr id="191" name="Google Shape;191;p47"/>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47"/>
          <p:cNvSpPr txBox="1"/>
          <p:nvPr>
            <p:ph idx="1" type="body"/>
          </p:nvPr>
        </p:nvSpPr>
        <p:spPr>
          <a:xfrm>
            <a:off x="76320" y="743040"/>
            <a:ext cx="4313160" cy="3927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7"/>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7"/>
          <p:cNvSpPr txBox="1"/>
          <p:nvPr>
            <p:ph idx="3" type="body"/>
          </p:nvPr>
        </p:nvSpPr>
        <p:spPr>
          <a:xfrm>
            <a:off x="460548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5" name="Shape 195"/>
        <p:cNvGrpSpPr/>
        <p:nvPr/>
      </p:nvGrpSpPr>
      <p:grpSpPr>
        <a:xfrm>
          <a:off x="0" y="0"/>
          <a:ext cx="0" cy="0"/>
          <a:chOff x="0" y="0"/>
          <a:chExt cx="0" cy="0"/>
        </a:xfrm>
      </p:grpSpPr>
      <p:sp>
        <p:nvSpPr>
          <p:cNvPr id="196" name="Google Shape;196;p48"/>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48"/>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48"/>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48"/>
          <p:cNvSpPr txBox="1"/>
          <p:nvPr>
            <p:ph idx="3" type="body"/>
          </p:nvPr>
        </p:nvSpPr>
        <p:spPr>
          <a:xfrm>
            <a:off x="76320" y="279468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0" name="Shape 200"/>
        <p:cNvGrpSpPr/>
        <p:nvPr/>
      </p:nvGrpSpPr>
      <p:grpSpPr>
        <a:xfrm>
          <a:off x="0" y="0"/>
          <a:ext cx="0" cy="0"/>
          <a:chOff x="0" y="0"/>
          <a:chExt cx="0" cy="0"/>
        </a:xfrm>
      </p:grpSpPr>
      <p:sp>
        <p:nvSpPr>
          <p:cNvPr id="201" name="Google Shape;201;p49"/>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49"/>
          <p:cNvSpPr txBox="1"/>
          <p:nvPr>
            <p:ph idx="1" type="body"/>
          </p:nvPr>
        </p:nvSpPr>
        <p:spPr>
          <a:xfrm>
            <a:off x="76320" y="74304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49"/>
          <p:cNvSpPr txBox="1"/>
          <p:nvPr>
            <p:ph idx="2" type="body"/>
          </p:nvPr>
        </p:nvSpPr>
        <p:spPr>
          <a:xfrm>
            <a:off x="76320" y="2794680"/>
            <a:ext cx="883872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4" name="Shape 204"/>
        <p:cNvGrpSpPr/>
        <p:nvPr/>
      </p:nvGrpSpPr>
      <p:grpSpPr>
        <a:xfrm>
          <a:off x="0" y="0"/>
          <a:ext cx="0" cy="0"/>
          <a:chOff x="0" y="0"/>
          <a:chExt cx="0" cy="0"/>
        </a:xfrm>
      </p:grpSpPr>
      <p:sp>
        <p:nvSpPr>
          <p:cNvPr id="205" name="Google Shape;205;p50"/>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50"/>
          <p:cNvSpPr txBox="1"/>
          <p:nvPr>
            <p:ph idx="1" type="body"/>
          </p:nvPr>
        </p:nvSpPr>
        <p:spPr>
          <a:xfrm>
            <a:off x="7632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50"/>
          <p:cNvSpPr txBox="1"/>
          <p:nvPr>
            <p:ph idx="2" type="body"/>
          </p:nvPr>
        </p:nvSpPr>
        <p:spPr>
          <a:xfrm>
            <a:off x="4605480" y="74304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50"/>
          <p:cNvSpPr txBox="1"/>
          <p:nvPr>
            <p:ph idx="3" type="body"/>
          </p:nvPr>
        </p:nvSpPr>
        <p:spPr>
          <a:xfrm>
            <a:off x="7632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50"/>
          <p:cNvSpPr txBox="1"/>
          <p:nvPr>
            <p:ph idx="4" type="body"/>
          </p:nvPr>
        </p:nvSpPr>
        <p:spPr>
          <a:xfrm>
            <a:off x="4605480" y="2794680"/>
            <a:ext cx="431316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0" name="Shape 210"/>
        <p:cNvGrpSpPr/>
        <p:nvPr/>
      </p:nvGrpSpPr>
      <p:grpSpPr>
        <a:xfrm>
          <a:off x="0" y="0"/>
          <a:ext cx="0" cy="0"/>
          <a:chOff x="0" y="0"/>
          <a:chExt cx="0" cy="0"/>
        </a:xfrm>
      </p:grpSpPr>
      <p:sp>
        <p:nvSpPr>
          <p:cNvPr id="211" name="Google Shape;211;p51"/>
          <p:cNvSpPr txBox="1"/>
          <p:nvPr>
            <p:ph type="title"/>
          </p:nvPr>
        </p:nvSpPr>
        <p:spPr>
          <a:xfrm>
            <a:off x="104040" y="54720"/>
            <a:ext cx="8229240" cy="6127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51"/>
          <p:cNvSpPr txBox="1"/>
          <p:nvPr>
            <p:ph idx="1" type="body"/>
          </p:nvPr>
        </p:nvSpPr>
        <p:spPr>
          <a:xfrm>
            <a:off x="7632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51"/>
          <p:cNvSpPr txBox="1"/>
          <p:nvPr>
            <p:ph idx="2" type="body"/>
          </p:nvPr>
        </p:nvSpPr>
        <p:spPr>
          <a:xfrm>
            <a:off x="306468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51"/>
          <p:cNvSpPr txBox="1"/>
          <p:nvPr>
            <p:ph idx="3" type="body"/>
          </p:nvPr>
        </p:nvSpPr>
        <p:spPr>
          <a:xfrm>
            <a:off x="6053400" y="74304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51"/>
          <p:cNvSpPr txBox="1"/>
          <p:nvPr>
            <p:ph idx="4" type="body"/>
          </p:nvPr>
        </p:nvSpPr>
        <p:spPr>
          <a:xfrm>
            <a:off x="7632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51"/>
          <p:cNvSpPr txBox="1"/>
          <p:nvPr>
            <p:ph idx="5" type="body"/>
          </p:nvPr>
        </p:nvSpPr>
        <p:spPr>
          <a:xfrm>
            <a:off x="306468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51"/>
          <p:cNvSpPr txBox="1"/>
          <p:nvPr>
            <p:ph idx="6" type="body"/>
          </p:nvPr>
        </p:nvSpPr>
        <p:spPr>
          <a:xfrm>
            <a:off x="6053400" y="2794680"/>
            <a:ext cx="2845800" cy="1873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theme" Target="../theme/theme5.xml"/><Relationship Id="rId14" Type="http://schemas.openxmlformats.org/officeDocument/2006/relationships/slideLayout" Target="../slideLayouts/slideLayout3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theme" Target="../theme/theme1.xml"/><Relationship Id="rId14" Type="http://schemas.openxmlformats.org/officeDocument/2006/relationships/slideLayout" Target="../slideLayouts/slideLayout4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5800" y="1597680"/>
            <a:ext cx="7772040" cy="110232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0" type="dt"/>
          </p:nvPr>
        </p:nvSpPr>
        <p:spPr>
          <a:xfrm>
            <a:off x="457200" y="4767120"/>
            <a:ext cx="213336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13"/>
          <p:cNvSpPr txBox="1"/>
          <p:nvPr>
            <p:ph idx="11" type="ftr"/>
          </p:nvPr>
        </p:nvSpPr>
        <p:spPr>
          <a:xfrm>
            <a:off x="3124080" y="4767120"/>
            <a:ext cx="289512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solidFill>
                <a:schemeClr val="dk1"/>
              </a:solidFill>
              <a:latin typeface="Times New Roman"/>
              <a:ea typeface="Times New Roman"/>
              <a:cs typeface="Times New Roman"/>
              <a:sym typeface="Times New Roman"/>
            </a:endParaRPr>
          </a:p>
        </p:txBody>
      </p:sp>
      <p:sp>
        <p:nvSpPr>
          <p:cNvPr id="55" name="Google Shape;55;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104040" y="54720"/>
            <a:ext cx="8229240" cy="61272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26"/>
          <p:cNvSpPr txBox="1"/>
          <p:nvPr>
            <p:ph idx="1" type="body"/>
          </p:nvPr>
        </p:nvSpPr>
        <p:spPr>
          <a:xfrm>
            <a:off x="76320" y="743040"/>
            <a:ext cx="8838720" cy="3927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26"/>
          <p:cNvSpPr txBox="1"/>
          <p:nvPr>
            <p:ph idx="10" type="dt"/>
          </p:nvPr>
        </p:nvSpPr>
        <p:spPr>
          <a:xfrm>
            <a:off x="457200" y="4767120"/>
            <a:ext cx="213336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26"/>
          <p:cNvSpPr txBox="1"/>
          <p:nvPr>
            <p:ph idx="11" type="ftr"/>
          </p:nvPr>
        </p:nvSpPr>
        <p:spPr>
          <a:xfrm>
            <a:off x="3124080" y="4767120"/>
            <a:ext cx="289512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26"/>
          <p:cNvSpPr txBox="1"/>
          <p:nvPr>
            <p:ph idx="12" type="sldNum"/>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solidFill>
                <a:schemeClr val="dk1"/>
              </a:solidFill>
              <a:latin typeface="Times New Roman"/>
              <a:ea typeface="Times New Roman"/>
              <a:cs typeface="Times New Roman"/>
              <a:sym typeface="Times New Roman"/>
            </a:endParaRPr>
          </a:p>
        </p:txBody>
      </p:sp>
      <p:cxnSp>
        <p:nvCxnSpPr>
          <p:cNvPr id="110" name="Google Shape;110;p26"/>
          <p:cNvCxnSpPr/>
          <p:nvPr/>
        </p:nvCxnSpPr>
        <p:spPr>
          <a:xfrm>
            <a:off x="0" y="706320"/>
            <a:ext cx="9144000" cy="1800"/>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11" name="Google Shape;111;p26"/>
          <p:cNvSpPr/>
          <p:nvPr/>
        </p:nvSpPr>
        <p:spPr>
          <a:xfrm>
            <a:off x="0" y="4705200"/>
            <a:ext cx="9143640" cy="437760"/>
          </a:xfrm>
          <a:prstGeom prst="rect">
            <a:avLst/>
          </a:prstGeom>
          <a:gradFill>
            <a:gsLst>
              <a:gs pos="0">
                <a:srgbClr val="2988A1"/>
              </a:gs>
              <a:gs pos="100000">
                <a:srgbClr val="36B0D1"/>
              </a:gs>
            </a:gsLst>
            <a:lin ang="16200000" scaled="0"/>
          </a:gradFill>
          <a:ln>
            <a:noFill/>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FFFFFF"/>
                </a:solidFill>
                <a:latin typeface="Calibri"/>
                <a:ea typeface="Calibri"/>
                <a:cs typeface="Calibri"/>
                <a:sym typeface="Calibri"/>
              </a:rPr>
              <a:t>Java Training					www.busyqa.com/bigdata | www.busyqa.com/online-automation</a:t>
            </a:r>
            <a:endParaRPr b="0" i="0" sz="1100" u="none" cap="none" strike="noStrike">
              <a:solidFill>
                <a:schemeClr val="dk1"/>
              </a:solidFill>
              <a:latin typeface="Arial"/>
              <a:ea typeface="Arial"/>
              <a:cs typeface="Arial"/>
              <a:sym typeface="Arial"/>
            </a:endParaRPr>
          </a:p>
        </p:txBody>
      </p:sp>
      <p:pic>
        <p:nvPicPr>
          <p:cNvPr descr="profile_pic_1.png" id="112" name="Google Shape;112;p26"/>
          <p:cNvPicPr preferRelativeResize="0"/>
          <p:nvPr/>
        </p:nvPicPr>
        <p:blipFill rotWithShape="1">
          <a:blip r:embed="rId2">
            <a:alphaModFix/>
          </a:blip>
          <a:srcRect b="0" l="0" r="0" t="0"/>
          <a:stretch/>
        </p:blipFill>
        <p:spPr>
          <a:xfrm>
            <a:off x="7391520" y="133200"/>
            <a:ext cx="1451880" cy="417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61" name="Shape 161"/>
        <p:cNvGrpSpPr/>
        <p:nvPr/>
      </p:nvGrpSpPr>
      <p:grpSpPr>
        <a:xfrm>
          <a:off x="0" y="0"/>
          <a:ext cx="0" cy="0"/>
          <a:chOff x="0" y="0"/>
          <a:chExt cx="0" cy="0"/>
        </a:xfrm>
      </p:grpSpPr>
      <p:sp>
        <p:nvSpPr>
          <p:cNvPr id="162" name="Google Shape;162;p39"/>
          <p:cNvSpPr txBox="1"/>
          <p:nvPr>
            <p:ph type="title"/>
          </p:nvPr>
        </p:nvSpPr>
        <p:spPr>
          <a:xfrm>
            <a:off x="152280" y="133200"/>
            <a:ext cx="8229240" cy="53676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39"/>
          <p:cNvSpPr txBox="1"/>
          <p:nvPr>
            <p:ph idx="10" type="dt"/>
          </p:nvPr>
        </p:nvSpPr>
        <p:spPr>
          <a:xfrm>
            <a:off x="457200" y="4767120"/>
            <a:ext cx="213336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4" name="Google Shape;164;p39"/>
          <p:cNvSpPr txBox="1"/>
          <p:nvPr>
            <p:ph idx="11" type="ftr"/>
          </p:nvPr>
        </p:nvSpPr>
        <p:spPr>
          <a:xfrm>
            <a:off x="3124080" y="4767120"/>
            <a:ext cx="289512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5" name="Google Shape;165;p39"/>
          <p:cNvSpPr txBox="1"/>
          <p:nvPr>
            <p:ph idx="12" type="sldNum"/>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solidFill>
                <a:schemeClr val="dk1"/>
              </a:solidFill>
              <a:latin typeface="Times New Roman"/>
              <a:ea typeface="Times New Roman"/>
              <a:cs typeface="Times New Roman"/>
              <a:sym typeface="Times New Roman"/>
            </a:endParaRPr>
          </a:p>
        </p:txBody>
      </p:sp>
      <p:cxnSp>
        <p:nvCxnSpPr>
          <p:cNvPr id="166" name="Google Shape;166;p39"/>
          <p:cNvCxnSpPr/>
          <p:nvPr/>
        </p:nvCxnSpPr>
        <p:spPr>
          <a:xfrm>
            <a:off x="0" y="706320"/>
            <a:ext cx="9144000" cy="1800"/>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67" name="Google Shape;167;p39"/>
          <p:cNvSpPr/>
          <p:nvPr/>
        </p:nvSpPr>
        <p:spPr>
          <a:xfrm>
            <a:off x="0" y="4705200"/>
            <a:ext cx="9143640" cy="437760"/>
          </a:xfrm>
          <a:prstGeom prst="rect">
            <a:avLst/>
          </a:prstGeom>
          <a:gradFill>
            <a:gsLst>
              <a:gs pos="0">
                <a:srgbClr val="2988A1"/>
              </a:gs>
              <a:gs pos="100000">
                <a:srgbClr val="36B0D1"/>
              </a:gs>
            </a:gsLst>
            <a:lin ang="16200000" scaled="0"/>
          </a:gradFill>
          <a:ln>
            <a:noFill/>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FFFFFF"/>
                </a:solidFill>
                <a:latin typeface="Calibri"/>
                <a:ea typeface="Calibri"/>
                <a:cs typeface="Calibri"/>
                <a:sym typeface="Calibri"/>
              </a:rPr>
              <a:t>Java Training					www.busyqa.com/bigdata | www.busyqa.com/online-automation</a:t>
            </a:r>
            <a:endParaRPr b="0" i="0" sz="1100" u="none" cap="none" strike="noStrike">
              <a:solidFill>
                <a:schemeClr val="dk1"/>
              </a:solidFill>
              <a:latin typeface="Arial"/>
              <a:ea typeface="Arial"/>
              <a:cs typeface="Arial"/>
              <a:sym typeface="Arial"/>
            </a:endParaRPr>
          </a:p>
        </p:txBody>
      </p:sp>
      <p:pic>
        <p:nvPicPr>
          <p:cNvPr descr="profile_pic_1.png" id="168" name="Google Shape;168;p39"/>
          <p:cNvPicPr preferRelativeResize="0"/>
          <p:nvPr/>
        </p:nvPicPr>
        <p:blipFill rotWithShape="1">
          <a:blip r:embed="rId2">
            <a:alphaModFix/>
          </a:blip>
          <a:srcRect b="0" l="0" r="0" t="0"/>
          <a:stretch/>
        </p:blipFill>
        <p:spPr>
          <a:xfrm>
            <a:off x="7391520" y="133200"/>
            <a:ext cx="1451880" cy="417240"/>
          </a:xfrm>
          <a:prstGeom prst="rect">
            <a:avLst/>
          </a:prstGeom>
          <a:noFill/>
          <a:ln>
            <a:noFill/>
          </a:ln>
        </p:spPr>
      </p:pic>
      <p:sp>
        <p:nvSpPr>
          <p:cNvPr id="169" name="Google Shape;169;p3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35.jpg"/><Relationship Id="rId4" Type="http://schemas.openxmlformats.org/officeDocument/2006/relationships/image" Target="../media/image11.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4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4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image" Target="../media/image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2"/>
          <p:cNvSpPr/>
          <p:nvPr/>
        </p:nvSpPr>
        <p:spPr>
          <a:xfrm>
            <a:off x="0" y="0"/>
            <a:ext cx="9143640" cy="514332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java image" id="223" name="Google Shape;223;p52"/>
          <p:cNvPicPr preferRelativeResize="0"/>
          <p:nvPr/>
        </p:nvPicPr>
        <p:blipFill rotWithShape="1">
          <a:blip r:embed="rId3">
            <a:alphaModFix/>
          </a:blip>
          <a:srcRect b="5652" l="18874" r="20766" t="5653"/>
          <a:stretch/>
        </p:blipFill>
        <p:spPr>
          <a:xfrm>
            <a:off x="3124080" y="438120"/>
            <a:ext cx="2437920" cy="3580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C:\Users\heroyuy\Pictures\Gundam\81cfa85agw1ed76u9n4o7j20yk67ru0x_01.jpg" id="285" name="Google Shape;285;p61"/>
          <p:cNvPicPr preferRelativeResize="0"/>
          <p:nvPr/>
        </p:nvPicPr>
        <p:blipFill rotWithShape="1">
          <a:blip r:embed="rId3">
            <a:alphaModFix/>
          </a:blip>
          <a:srcRect b="11496" l="0" r="0" t="15787"/>
          <a:stretch/>
        </p:blipFill>
        <p:spPr>
          <a:xfrm>
            <a:off x="138825" y="819000"/>
            <a:ext cx="8803850" cy="3827676"/>
          </a:xfrm>
          <a:prstGeom prst="rect">
            <a:avLst/>
          </a:prstGeom>
          <a:noFill/>
          <a:ln>
            <a:noFill/>
          </a:ln>
        </p:spPr>
      </p:pic>
      <p:sp>
        <p:nvSpPr>
          <p:cNvPr id="286" name="Google Shape;286;p61"/>
          <p:cNvSpPr txBox="1"/>
          <p:nvPr/>
        </p:nvSpPr>
        <p:spPr>
          <a:xfrm>
            <a:off x="350700" y="74750"/>
            <a:ext cx="49461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Java </a:t>
            </a:r>
            <a:r>
              <a:rPr b="0" i="0" lang="en-CA" sz="4000" u="none" cap="none" strike="noStrike">
                <a:solidFill>
                  <a:srgbClr val="000000"/>
                </a:solidFill>
                <a:latin typeface="Calibri"/>
                <a:ea typeface="Calibri"/>
                <a:cs typeface="Calibri"/>
                <a:sym typeface="Calibri"/>
              </a:rPr>
              <a:t>Data Types</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C:\Users\heroyuy\Pictures\Gundam\81cfa85agw1ed76u9n4o7j20yk67ru0x_01.jpg" id="292" name="Google Shape;292;p62"/>
          <p:cNvPicPr preferRelativeResize="0"/>
          <p:nvPr/>
        </p:nvPicPr>
        <p:blipFill rotWithShape="1">
          <a:blip r:embed="rId3">
            <a:alphaModFix/>
          </a:blip>
          <a:srcRect b="20399" l="0" r="0" t="18760"/>
          <a:stretch/>
        </p:blipFill>
        <p:spPr>
          <a:xfrm>
            <a:off x="175" y="796350"/>
            <a:ext cx="9143649" cy="3689600"/>
          </a:xfrm>
          <a:prstGeom prst="rect">
            <a:avLst/>
          </a:prstGeom>
          <a:noFill/>
          <a:ln>
            <a:noFill/>
          </a:ln>
        </p:spPr>
      </p:pic>
      <p:sp>
        <p:nvSpPr>
          <p:cNvPr id="293" name="Google Shape;293;p62"/>
          <p:cNvSpPr/>
          <p:nvPr/>
        </p:nvSpPr>
        <p:spPr>
          <a:xfrm>
            <a:off x="365300" y="96725"/>
            <a:ext cx="6867900" cy="536700"/>
          </a:xfrm>
          <a:prstGeom prst="rect">
            <a:avLst/>
          </a:prstGeom>
          <a:noFill/>
          <a:ln>
            <a:noFill/>
          </a:ln>
        </p:spPr>
        <p:txBody>
          <a:bodyPr anchorCtr="0" anchor="t" bIns="45000" lIns="90000" spcFirstLastPara="1" rIns="90000" wrap="square" tIns="450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Data Types</a:t>
            </a:r>
            <a:endParaRPr b="0" i="0" sz="4009"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C:\Users\heroyuy\Pictures\Gundam\81cfa85agw1ed76u9n4o7j20yk67ru0x_01.jpg" id="299" name="Google Shape;299;p63"/>
          <p:cNvPicPr preferRelativeResize="0"/>
          <p:nvPr/>
        </p:nvPicPr>
        <p:blipFill rotWithShape="1">
          <a:blip r:embed="rId3">
            <a:alphaModFix/>
          </a:blip>
          <a:srcRect b="11496" l="0" r="0" t="12821"/>
          <a:stretch/>
        </p:blipFill>
        <p:spPr>
          <a:xfrm>
            <a:off x="0" y="854825"/>
            <a:ext cx="9143649" cy="3843000"/>
          </a:xfrm>
          <a:prstGeom prst="rect">
            <a:avLst/>
          </a:prstGeom>
          <a:noFill/>
          <a:ln>
            <a:noFill/>
          </a:ln>
        </p:spPr>
      </p:pic>
      <p:sp>
        <p:nvSpPr>
          <p:cNvPr id="300" name="Google Shape;300;p63"/>
          <p:cNvSpPr txBox="1"/>
          <p:nvPr/>
        </p:nvSpPr>
        <p:spPr>
          <a:xfrm>
            <a:off x="350700" y="82050"/>
            <a:ext cx="81549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Data </a:t>
            </a:r>
            <a:r>
              <a:rPr lang="en-CA" sz="4009">
                <a:latin typeface="Calibri"/>
                <a:ea typeface="Calibri"/>
                <a:cs typeface="Calibri"/>
                <a:sym typeface="Calibri"/>
              </a:rPr>
              <a:t>T</a:t>
            </a:r>
            <a:r>
              <a:rPr b="0" i="0" lang="en-CA" sz="4009" u="none" cap="none" strike="noStrike">
                <a:solidFill>
                  <a:srgbClr val="000000"/>
                </a:solidFill>
                <a:latin typeface="Calibri"/>
                <a:ea typeface="Calibri"/>
                <a:cs typeface="Calibri"/>
                <a:sym typeface="Calibri"/>
              </a:rPr>
              <a:t>ypes</a:t>
            </a:r>
            <a:endParaRPr b="0" i="0" sz="4009"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C:\Users\heroyuy\Pictures\Gundam\81cfa85agw1ed76u9n4o7j20yk67ru0x_01.jpg" id="306" name="Google Shape;306;p64"/>
          <p:cNvPicPr preferRelativeResize="0"/>
          <p:nvPr/>
        </p:nvPicPr>
        <p:blipFill rotWithShape="1">
          <a:blip r:embed="rId3">
            <a:alphaModFix/>
          </a:blip>
          <a:srcRect b="11496" l="0" r="0" t="15787"/>
          <a:stretch/>
        </p:blipFill>
        <p:spPr>
          <a:xfrm>
            <a:off x="94975" y="819000"/>
            <a:ext cx="8818476" cy="3733550"/>
          </a:xfrm>
          <a:prstGeom prst="rect">
            <a:avLst/>
          </a:prstGeom>
          <a:noFill/>
          <a:ln>
            <a:noFill/>
          </a:ln>
        </p:spPr>
      </p:pic>
      <p:sp>
        <p:nvSpPr>
          <p:cNvPr id="307" name="Google Shape;307;p64"/>
          <p:cNvSpPr txBox="1"/>
          <p:nvPr/>
        </p:nvSpPr>
        <p:spPr>
          <a:xfrm>
            <a:off x="350700" y="133200"/>
            <a:ext cx="67725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Numeric Data Type</a:t>
            </a:r>
            <a:endParaRPr sz="1685"/>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C:\Users\heroyuy\Pictures\Gundam\81cfa85agw1ed76u9n4o7j20yk67ru0x_01.jpg" id="313" name="Google Shape;313;p65"/>
          <p:cNvPicPr preferRelativeResize="0"/>
          <p:nvPr/>
        </p:nvPicPr>
        <p:blipFill rotWithShape="1">
          <a:blip r:embed="rId3">
            <a:alphaModFix/>
          </a:blip>
          <a:srcRect b="10012" l="0" r="0" t="14304"/>
          <a:stretch/>
        </p:blipFill>
        <p:spPr>
          <a:xfrm>
            <a:off x="152275" y="743050"/>
            <a:ext cx="8848850" cy="3885826"/>
          </a:xfrm>
          <a:prstGeom prst="rect">
            <a:avLst/>
          </a:prstGeom>
          <a:noFill/>
          <a:ln>
            <a:noFill/>
          </a:ln>
        </p:spPr>
      </p:pic>
      <p:sp>
        <p:nvSpPr>
          <p:cNvPr id="314" name="Google Shape;314;p65"/>
          <p:cNvSpPr txBox="1"/>
          <p:nvPr/>
        </p:nvSpPr>
        <p:spPr>
          <a:xfrm>
            <a:off x="343375" y="155125"/>
            <a:ext cx="8343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Float Data </a:t>
            </a:r>
            <a:r>
              <a:rPr lang="en-CA" sz="4009">
                <a:latin typeface="Calibri"/>
                <a:ea typeface="Calibri"/>
                <a:cs typeface="Calibri"/>
                <a:sym typeface="Calibri"/>
              </a:rPr>
              <a:t>T</a:t>
            </a:r>
            <a:r>
              <a:rPr b="0" i="0" lang="en-CA" sz="4009" u="none" cap="none" strike="noStrike">
                <a:solidFill>
                  <a:srgbClr val="000000"/>
                </a:solidFill>
                <a:latin typeface="Calibri"/>
                <a:ea typeface="Calibri"/>
                <a:cs typeface="Calibri"/>
                <a:sym typeface="Calibri"/>
              </a:rPr>
              <a:t>ype</a:t>
            </a:r>
            <a:endParaRPr sz="168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C:\Users\heroyuy\Pictures\Gundam\81cfa85agw1ed76u9n4o7j20yk67ru0x_01.jpg" id="320" name="Google Shape;320;p66"/>
          <p:cNvPicPr preferRelativeResize="0"/>
          <p:nvPr/>
        </p:nvPicPr>
        <p:blipFill rotWithShape="1">
          <a:blip r:embed="rId3">
            <a:alphaModFix/>
          </a:blip>
          <a:srcRect b="10012" l="0" r="0" t="17276"/>
          <a:stretch/>
        </p:blipFill>
        <p:spPr>
          <a:xfrm>
            <a:off x="0" y="971520"/>
            <a:ext cx="9143639" cy="3733560"/>
          </a:xfrm>
          <a:prstGeom prst="rect">
            <a:avLst/>
          </a:prstGeom>
          <a:noFill/>
          <a:ln>
            <a:noFill/>
          </a:ln>
        </p:spPr>
      </p:pic>
      <p:sp>
        <p:nvSpPr>
          <p:cNvPr id="321" name="Google Shape;321;p66"/>
          <p:cNvSpPr txBox="1"/>
          <p:nvPr/>
        </p:nvSpPr>
        <p:spPr>
          <a:xfrm>
            <a:off x="152280" y="133200"/>
            <a:ext cx="8229240" cy="53676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Character Data </a:t>
            </a:r>
            <a:r>
              <a:rPr lang="en-CA" sz="4009">
                <a:latin typeface="Calibri"/>
                <a:ea typeface="Calibri"/>
                <a:cs typeface="Calibri"/>
                <a:sym typeface="Calibri"/>
              </a:rPr>
              <a:t>T</a:t>
            </a:r>
            <a:r>
              <a:rPr b="0" i="0" lang="en-CA" sz="4009" u="none" cap="none" strike="noStrike">
                <a:solidFill>
                  <a:srgbClr val="000000"/>
                </a:solidFill>
                <a:latin typeface="Calibri"/>
                <a:ea typeface="Calibri"/>
                <a:cs typeface="Calibri"/>
                <a:sym typeface="Calibri"/>
              </a:rPr>
              <a:t>ype</a:t>
            </a:r>
            <a:endParaRPr sz="168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C:\Users\heroyuy\Pictures\Gundam\81cfa85agw1ed76u9n4o7j20yk67ru0x_01.jpg" id="327" name="Google Shape;327;p67"/>
          <p:cNvPicPr preferRelativeResize="0"/>
          <p:nvPr/>
        </p:nvPicPr>
        <p:blipFill rotWithShape="1">
          <a:blip r:embed="rId3">
            <a:alphaModFix/>
          </a:blip>
          <a:srcRect b="11496" l="0" r="0" t="14304"/>
          <a:stretch/>
        </p:blipFill>
        <p:spPr>
          <a:xfrm>
            <a:off x="0" y="743040"/>
            <a:ext cx="9143640" cy="3809520"/>
          </a:xfrm>
          <a:prstGeom prst="rect">
            <a:avLst/>
          </a:prstGeom>
          <a:noFill/>
          <a:ln>
            <a:noFill/>
          </a:ln>
        </p:spPr>
      </p:pic>
      <p:pic>
        <p:nvPicPr>
          <p:cNvPr id="328" name="Google Shape;328;p67"/>
          <p:cNvPicPr preferRelativeResize="0"/>
          <p:nvPr/>
        </p:nvPicPr>
        <p:blipFill rotWithShape="1">
          <a:blip r:embed="rId4">
            <a:alphaModFix/>
          </a:blip>
          <a:srcRect b="0" l="0" r="0" t="0"/>
          <a:stretch/>
        </p:blipFill>
        <p:spPr>
          <a:xfrm>
            <a:off x="7620120" y="51840"/>
            <a:ext cx="1447560" cy="514080"/>
          </a:xfrm>
          <a:prstGeom prst="rect">
            <a:avLst/>
          </a:prstGeom>
          <a:noFill/>
          <a:ln>
            <a:noFill/>
          </a:ln>
        </p:spPr>
      </p:pic>
      <p:pic>
        <p:nvPicPr>
          <p:cNvPr descr="profile_pic_1.png" id="329" name="Google Shape;329;p67"/>
          <p:cNvPicPr preferRelativeResize="0"/>
          <p:nvPr/>
        </p:nvPicPr>
        <p:blipFill rotWithShape="1">
          <a:blip r:embed="rId5">
            <a:alphaModFix/>
          </a:blip>
          <a:srcRect b="0" l="0" r="0" t="0"/>
          <a:stretch/>
        </p:blipFill>
        <p:spPr>
          <a:xfrm>
            <a:off x="7391520" y="133200"/>
            <a:ext cx="1451880" cy="417240"/>
          </a:xfrm>
          <a:prstGeom prst="rect">
            <a:avLst/>
          </a:prstGeom>
          <a:noFill/>
          <a:ln>
            <a:noFill/>
          </a:ln>
        </p:spPr>
      </p:pic>
      <p:sp>
        <p:nvSpPr>
          <p:cNvPr id="330" name="Google Shape;330;p67"/>
          <p:cNvSpPr txBox="1"/>
          <p:nvPr/>
        </p:nvSpPr>
        <p:spPr>
          <a:xfrm>
            <a:off x="365300" y="133200"/>
            <a:ext cx="6597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Boolean Data </a:t>
            </a:r>
            <a:r>
              <a:rPr lang="en-CA" sz="4009">
                <a:latin typeface="Calibri"/>
                <a:ea typeface="Calibri"/>
                <a:cs typeface="Calibri"/>
                <a:sym typeface="Calibri"/>
              </a:rPr>
              <a:t>T</a:t>
            </a:r>
            <a:r>
              <a:rPr b="0" i="0" lang="en-CA" sz="4009" u="none" cap="none" strike="noStrike">
                <a:solidFill>
                  <a:srgbClr val="000000"/>
                </a:solidFill>
                <a:latin typeface="Calibri"/>
                <a:ea typeface="Calibri"/>
                <a:cs typeface="Calibri"/>
                <a:sym typeface="Calibri"/>
              </a:rPr>
              <a:t>ype</a:t>
            </a:r>
            <a:endParaRPr sz="1685"/>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C:\Users\heroyuy\Pictures\Gundam\81cfa85agw1ed76u9n4o7j20yk67ru0x_01.jpg" id="336" name="Google Shape;336;p68"/>
          <p:cNvPicPr preferRelativeResize="0"/>
          <p:nvPr/>
        </p:nvPicPr>
        <p:blipFill rotWithShape="1">
          <a:blip r:embed="rId3">
            <a:alphaModFix/>
          </a:blip>
          <a:srcRect b="12985" l="0" r="0" t="17277"/>
          <a:stretch/>
        </p:blipFill>
        <p:spPr>
          <a:xfrm>
            <a:off x="0" y="895320"/>
            <a:ext cx="9143640" cy="3580920"/>
          </a:xfrm>
          <a:prstGeom prst="rect">
            <a:avLst/>
          </a:prstGeom>
          <a:noFill/>
          <a:ln>
            <a:noFill/>
          </a:ln>
        </p:spPr>
      </p:pic>
      <p:sp>
        <p:nvSpPr>
          <p:cNvPr id="337" name="Google Shape;337;p68"/>
          <p:cNvSpPr txBox="1"/>
          <p:nvPr/>
        </p:nvSpPr>
        <p:spPr>
          <a:xfrm>
            <a:off x="358000" y="133200"/>
            <a:ext cx="80235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Data </a:t>
            </a:r>
            <a:r>
              <a:rPr lang="en-CA" sz="4009">
                <a:latin typeface="Calibri"/>
                <a:ea typeface="Calibri"/>
                <a:cs typeface="Calibri"/>
                <a:sym typeface="Calibri"/>
              </a:rPr>
              <a:t>T</a:t>
            </a:r>
            <a:r>
              <a:rPr b="0" i="0" lang="en-CA" sz="4009" u="none" cap="none" strike="noStrike">
                <a:solidFill>
                  <a:srgbClr val="000000"/>
                </a:solidFill>
                <a:latin typeface="Calibri"/>
                <a:ea typeface="Calibri"/>
                <a:cs typeface="Calibri"/>
                <a:sym typeface="Calibri"/>
              </a:rPr>
              <a:t>ypes</a:t>
            </a:r>
            <a:endParaRPr b="0" i="0" sz="4009"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C:\Users\heroyuy\Pictures\Gundam\81cfa85agw1ed76u9n4o7j20yk67ru0x_01.jpg" id="343" name="Google Shape;343;p69"/>
          <p:cNvPicPr preferRelativeResize="0"/>
          <p:nvPr/>
        </p:nvPicPr>
        <p:blipFill rotWithShape="1">
          <a:blip r:embed="rId3">
            <a:alphaModFix/>
          </a:blip>
          <a:srcRect b="12985" l="0" r="0" t="15787"/>
          <a:stretch/>
        </p:blipFill>
        <p:spPr>
          <a:xfrm>
            <a:off x="0" y="832900"/>
            <a:ext cx="9143649" cy="3719650"/>
          </a:xfrm>
          <a:prstGeom prst="rect">
            <a:avLst/>
          </a:prstGeom>
          <a:noFill/>
          <a:ln>
            <a:noFill/>
          </a:ln>
        </p:spPr>
      </p:pic>
      <p:sp>
        <p:nvSpPr>
          <p:cNvPr id="344" name="Google Shape;344;p69"/>
          <p:cNvSpPr/>
          <p:nvPr/>
        </p:nvSpPr>
        <p:spPr>
          <a:xfrm>
            <a:off x="365300" y="131750"/>
            <a:ext cx="7940400" cy="536700"/>
          </a:xfrm>
          <a:prstGeom prst="rect">
            <a:avLst/>
          </a:prstGeom>
          <a:noFill/>
          <a:ln>
            <a:noFill/>
          </a:ln>
        </p:spPr>
        <p:txBody>
          <a:bodyPr anchorCtr="0" anchor="t" bIns="45000" lIns="90000" spcFirstLastPara="1" rIns="90000" wrap="square" tIns="45000">
            <a:noAutofit/>
          </a:bodyPr>
          <a:lstStyle/>
          <a:p>
            <a:pPr indent="0" lvl="0" marL="0" marR="0" rtl="0" algn="l">
              <a:lnSpc>
                <a:spcPct val="80000"/>
              </a:lnSpc>
              <a:spcBef>
                <a:spcPts val="0"/>
              </a:spcBef>
              <a:spcAft>
                <a:spcPts val="0"/>
              </a:spcAft>
              <a:buNone/>
            </a:pPr>
            <a:r>
              <a:rPr lang="en-CA" sz="4000">
                <a:latin typeface="Calibri"/>
                <a:ea typeface="Calibri"/>
                <a:cs typeface="Calibri"/>
                <a:sym typeface="Calibri"/>
              </a:rPr>
              <a:t>Java </a:t>
            </a:r>
            <a:r>
              <a:rPr b="0" i="0" lang="en-CA" sz="4000" u="none" cap="none" strike="noStrike">
                <a:solidFill>
                  <a:srgbClr val="000000"/>
                </a:solidFill>
                <a:latin typeface="Calibri"/>
                <a:ea typeface="Calibri"/>
                <a:cs typeface="Calibri"/>
                <a:sym typeface="Calibri"/>
              </a:rPr>
              <a:t>Data </a:t>
            </a:r>
            <a:r>
              <a:rPr lang="en-CA" sz="4000">
                <a:latin typeface="Calibri"/>
                <a:ea typeface="Calibri"/>
                <a:cs typeface="Calibri"/>
                <a:sym typeface="Calibri"/>
              </a:rPr>
              <a:t>T</a:t>
            </a:r>
            <a:r>
              <a:rPr b="0" i="0" lang="en-CA" sz="4000" u="none" cap="none" strike="noStrike">
                <a:solidFill>
                  <a:srgbClr val="000000"/>
                </a:solidFill>
                <a:latin typeface="Calibri"/>
                <a:ea typeface="Calibri"/>
                <a:cs typeface="Calibri"/>
                <a:sym typeface="Calibri"/>
              </a:rPr>
              <a:t>ypes</a:t>
            </a:r>
            <a:endParaRPr b="0"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0"/>
          <p:cNvSpPr txBox="1"/>
          <p:nvPr/>
        </p:nvSpPr>
        <p:spPr>
          <a:xfrm>
            <a:off x="350700" y="48000"/>
            <a:ext cx="40935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Agenda</a:t>
            </a:r>
            <a:endParaRPr sz="4000"/>
          </a:p>
        </p:txBody>
      </p:sp>
      <p:sp>
        <p:nvSpPr>
          <p:cNvPr id="350" name="Google Shape;350;p70"/>
          <p:cNvSpPr txBox="1"/>
          <p:nvPr/>
        </p:nvSpPr>
        <p:spPr>
          <a:xfrm>
            <a:off x="433575" y="776050"/>
            <a:ext cx="6828600" cy="3979200"/>
          </a:xfrm>
          <a:prstGeom prst="rect">
            <a:avLst/>
          </a:prstGeom>
          <a:noFill/>
          <a:ln>
            <a:noFill/>
          </a:ln>
        </p:spPr>
        <p:txBody>
          <a:bodyPr anchorCtr="0" anchor="t" bIns="45700" lIns="91425" spcFirstLastPara="1" rIns="91425" wrap="square" tIns="45700">
            <a:noAutofit/>
          </a:bodyPr>
          <a:lstStyle/>
          <a:p>
            <a:pPr indent="-361770" lvl="0" marL="343080" marR="0" rtl="0" algn="l">
              <a:lnSpc>
                <a:spcPct val="115000"/>
              </a:lnSpc>
              <a:spcBef>
                <a:spcPts val="0"/>
              </a:spcBef>
              <a:spcAft>
                <a:spcPts val="0"/>
              </a:spcAft>
              <a:buClr>
                <a:srgbClr val="000000"/>
              </a:buClr>
              <a:buSzPts val="2100"/>
              <a:buFont typeface="Noto Sans Symbols"/>
              <a:buChar char="➢"/>
            </a:pPr>
            <a:r>
              <a:rPr lang="en-CA" sz="2100">
                <a:latin typeface="Calibri"/>
                <a:ea typeface="Calibri"/>
                <a:cs typeface="Calibri"/>
                <a:sym typeface="Calibri"/>
              </a:rPr>
              <a:t>Operators</a:t>
            </a:r>
            <a:endParaRPr sz="2100">
              <a:latin typeface="Calibri"/>
              <a:ea typeface="Calibri"/>
              <a:cs typeface="Calibri"/>
              <a:sym typeface="Calibri"/>
            </a:endParaRPr>
          </a:p>
          <a:p>
            <a:pPr indent="-349250" lvl="1" marL="914400" marR="0" rtl="0" algn="l">
              <a:lnSpc>
                <a:spcPct val="115000"/>
              </a:lnSpc>
              <a:spcBef>
                <a:spcPts val="0"/>
              </a:spcBef>
              <a:spcAft>
                <a:spcPts val="0"/>
              </a:spcAft>
              <a:buSzPts val="1900"/>
              <a:buFont typeface="Calibri"/>
              <a:buChar char="○"/>
            </a:pPr>
            <a:r>
              <a:rPr lang="en-CA" sz="1900">
                <a:latin typeface="Calibri"/>
                <a:ea typeface="Calibri"/>
                <a:cs typeface="Calibri"/>
                <a:sym typeface="Calibri"/>
              </a:rPr>
              <a:t>Arithmetic</a:t>
            </a:r>
            <a:endParaRPr sz="1900">
              <a:latin typeface="Calibri"/>
              <a:ea typeface="Calibri"/>
              <a:cs typeface="Calibri"/>
              <a:sym typeface="Calibri"/>
            </a:endParaRPr>
          </a:p>
          <a:p>
            <a:pPr indent="-349250" lvl="1" marL="914400" marR="0" rtl="0" algn="l">
              <a:lnSpc>
                <a:spcPct val="115000"/>
              </a:lnSpc>
              <a:spcBef>
                <a:spcPts val="0"/>
              </a:spcBef>
              <a:spcAft>
                <a:spcPts val="0"/>
              </a:spcAft>
              <a:buSzPts val="1900"/>
              <a:buFont typeface="Calibri"/>
              <a:buChar char="○"/>
            </a:pPr>
            <a:r>
              <a:rPr lang="en-CA" sz="1900">
                <a:latin typeface="Calibri"/>
                <a:ea typeface="Calibri"/>
                <a:cs typeface="Calibri"/>
                <a:sym typeface="Calibri"/>
              </a:rPr>
              <a:t>Relational</a:t>
            </a:r>
            <a:endParaRPr sz="1900">
              <a:latin typeface="Calibri"/>
              <a:ea typeface="Calibri"/>
              <a:cs typeface="Calibri"/>
              <a:sym typeface="Calibri"/>
            </a:endParaRPr>
          </a:p>
          <a:p>
            <a:pPr indent="-349250" lvl="1" marL="914400" marR="0" rtl="0" algn="l">
              <a:lnSpc>
                <a:spcPct val="115000"/>
              </a:lnSpc>
              <a:spcBef>
                <a:spcPts val="0"/>
              </a:spcBef>
              <a:spcAft>
                <a:spcPts val="0"/>
              </a:spcAft>
              <a:buSzPts val="1900"/>
              <a:buFont typeface="Calibri"/>
              <a:buChar char="○"/>
            </a:pPr>
            <a:r>
              <a:rPr lang="en-CA" sz="1900">
                <a:latin typeface="Calibri"/>
                <a:ea typeface="Calibri"/>
                <a:cs typeface="Calibri"/>
                <a:sym typeface="Calibri"/>
              </a:rPr>
              <a:t>Unary</a:t>
            </a:r>
            <a:endParaRPr sz="1900">
              <a:latin typeface="Calibri"/>
              <a:ea typeface="Calibri"/>
              <a:cs typeface="Calibri"/>
              <a:sym typeface="Calibri"/>
            </a:endParaRPr>
          </a:p>
          <a:p>
            <a:pPr indent="-349250" lvl="1" marL="914400" marR="0" rtl="0" algn="l">
              <a:lnSpc>
                <a:spcPct val="115000"/>
              </a:lnSpc>
              <a:spcBef>
                <a:spcPts val="0"/>
              </a:spcBef>
              <a:spcAft>
                <a:spcPts val="0"/>
              </a:spcAft>
              <a:buSzPts val="1900"/>
              <a:buFont typeface="Calibri"/>
              <a:buChar char="○"/>
            </a:pPr>
            <a:r>
              <a:rPr lang="en-CA" sz="1900">
                <a:latin typeface="Calibri"/>
                <a:ea typeface="Calibri"/>
                <a:cs typeface="Calibri"/>
                <a:sym typeface="Calibri"/>
              </a:rPr>
              <a:t>Logical</a:t>
            </a:r>
            <a:endParaRPr sz="1900">
              <a:latin typeface="Calibri"/>
              <a:ea typeface="Calibri"/>
              <a:cs typeface="Calibri"/>
              <a:sym typeface="Calibri"/>
            </a:endParaRPr>
          </a:p>
          <a:p>
            <a:pPr indent="-361770" lvl="0" marL="343080" marR="0" rtl="0" algn="l">
              <a:lnSpc>
                <a:spcPct val="115000"/>
              </a:lnSpc>
              <a:spcBef>
                <a:spcPts val="0"/>
              </a:spcBef>
              <a:spcAft>
                <a:spcPts val="0"/>
              </a:spcAft>
              <a:buClr>
                <a:srgbClr val="000000"/>
              </a:buClr>
              <a:buSzPts val="2100"/>
              <a:buFont typeface="Noto Sans Symbols"/>
              <a:buChar char="➢"/>
            </a:pPr>
            <a:r>
              <a:rPr lang="en-CA" sz="2100">
                <a:solidFill>
                  <a:schemeClr val="dk1"/>
                </a:solidFill>
                <a:latin typeface="Calibri"/>
                <a:ea typeface="Calibri"/>
                <a:cs typeface="Calibri"/>
                <a:sym typeface="Calibri"/>
              </a:rPr>
              <a:t>Conditional Statements </a:t>
            </a:r>
            <a:r>
              <a:rPr i="1" lang="en-CA" sz="2100">
                <a:solidFill>
                  <a:schemeClr val="dk1"/>
                </a:solidFill>
                <a:latin typeface="Calibri"/>
                <a:ea typeface="Calibri"/>
                <a:cs typeface="Calibri"/>
                <a:sym typeface="Calibri"/>
              </a:rPr>
              <a:t>(if, if-else, switch)</a:t>
            </a:r>
            <a:endParaRPr i="1" sz="2100">
              <a:solidFill>
                <a:schemeClr val="dk1"/>
              </a:solidFill>
              <a:latin typeface="Calibri"/>
              <a:ea typeface="Calibri"/>
              <a:cs typeface="Calibri"/>
              <a:sym typeface="Calibri"/>
            </a:endParaRPr>
          </a:p>
          <a:p>
            <a:pPr indent="-361770" lvl="0" marL="343080" marR="0" rtl="0" algn="l">
              <a:lnSpc>
                <a:spcPct val="115000"/>
              </a:lnSpc>
              <a:spcBef>
                <a:spcPts val="0"/>
              </a:spcBef>
              <a:spcAft>
                <a:spcPts val="0"/>
              </a:spcAft>
              <a:buClr>
                <a:srgbClr val="000000"/>
              </a:buClr>
              <a:buSzPts val="2100"/>
              <a:buFont typeface="Noto Sans Symbols"/>
              <a:buChar char="➢"/>
            </a:pPr>
            <a:r>
              <a:rPr lang="en-CA" sz="2100">
                <a:solidFill>
                  <a:schemeClr val="dk1"/>
                </a:solidFill>
                <a:latin typeface="Calibri"/>
                <a:ea typeface="Calibri"/>
                <a:cs typeface="Calibri"/>
                <a:sym typeface="Calibri"/>
              </a:rPr>
              <a:t>Loops </a:t>
            </a:r>
            <a:r>
              <a:rPr i="1" lang="en-CA" sz="2100">
                <a:solidFill>
                  <a:schemeClr val="dk1"/>
                </a:solidFill>
                <a:latin typeface="Calibri"/>
                <a:ea typeface="Calibri"/>
                <a:cs typeface="Calibri"/>
                <a:sym typeface="Calibri"/>
              </a:rPr>
              <a:t>(while, do-while, for and for-each)</a:t>
            </a:r>
            <a:endParaRPr i="1" sz="2100">
              <a:solidFill>
                <a:schemeClr val="dk1"/>
              </a:solidFill>
              <a:latin typeface="Calibri"/>
              <a:ea typeface="Calibri"/>
              <a:cs typeface="Calibri"/>
              <a:sym typeface="Calibri"/>
            </a:endParaRPr>
          </a:p>
          <a:p>
            <a:pPr indent="-349250" lvl="1" marL="914400" marR="0" rtl="0" algn="l">
              <a:lnSpc>
                <a:spcPct val="115000"/>
              </a:lnSpc>
              <a:spcBef>
                <a:spcPts val="0"/>
              </a:spcBef>
              <a:spcAft>
                <a:spcPts val="0"/>
              </a:spcAft>
              <a:buClr>
                <a:srgbClr val="000000"/>
              </a:buClr>
              <a:buSzPts val="1900"/>
              <a:buFont typeface="Noto Sans Symbols"/>
              <a:buChar char="○"/>
            </a:pPr>
            <a:r>
              <a:rPr lang="en-CA" sz="1900">
                <a:solidFill>
                  <a:schemeClr val="dk1"/>
                </a:solidFill>
                <a:latin typeface="Calibri"/>
                <a:ea typeface="Calibri"/>
                <a:cs typeface="Calibri"/>
                <a:sym typeface="Calibri"/>
              </a:rPr>
              <a:t>Break </a:t>
            </a:r>
            <a:endParaRPr sz="1900">
              <a:solidFill>
                <a:schemeClr val="dk1"/>
              </a:solidFill>
              <a:latin typeface="Calibri"/>
              <a:ea typeface="Calibri"/>
              <a:cs typeface="Calibri"/>
              <a:sym typeface="Calibri"/>
            </a:endParaRPr>
          </a:p>
          <a:p>
            <a:pPr indent="-349250" lvl="1" marL="914400" marR="0" rtl="0" algn="l">
              <a:lnSpc>
                <a:spcPct val="115000"/>
              </a:lnSpc>
              <a:spcBef>
                <a:spcPts val="0"/>
              </a:spcBef>
              <a:spcAft>
                <a:spcPts val="0"/>
              </a:spcAft>
              <a:buClr>
                <a:srgbClr val="000000"/>
              </a:buClr>
              <a:buSzPts val="1900"/>
              <a:buFont typeface="Noto Sans Symbols"/>
              <a:buChar char="○"/>
            </a:pPr>
            <a:r>
              <a:rPr lang="en-CA" sz="1900">
                <a:solidFill>
                  <a:schemeClr val="dk1"/>
                </a:solidFill>
                <a:latin typeface="Calibri"/>
                <a:ea typeface="Calibri"/>
                <a:cs typeface="Calibri"/>
                <a:sym typeface="Calibri"/>
              </a:rPr>
              <a:t>Continue</a:t>
            </a:r>
            <a:endParaRPr sz="1900">
              <a:latin typeface="Calibri"/>
              <a:ea typeface="Calibri"/>
              <a:cs typeface="Calibri"/>
              <a:sym typeface="Calibri"/>
            </a:endParaRPr>
          </a:p>
          <a:p>
            <a:pPr indent="-361770" lvl="0" marL="343080" marR="0" rtl="0" algn="l">
              <a:lnSpc>
                <a:spcPct val="115000"/>
              </a:lnSpc>
              <a:spcBef>
                <a:spcPts val="0"/>
              </a:spcBef>
              <a:spcAft>
                <a:spcPts val="0"/>
              </a:spcAft>
              <a:buClr>
                <a:srgbClr val="000000"/>
              </a:buClr>
              <a:buSzPts val="2100"/>
              <a:buFont typeface="Noto Sans Symbols"/>
              <a:buChar char="➢"/>
            </a:pPr>
            <a:r>
              <a:rPr lang="en-CA" sz="2100">
                <a:latin typeface="Calibri"/>
                <a:ea typeface="Calibri"/>
                <a:cs typeface="Calibri"/>
                <a:sym typeface="Calibri"/>
              </a:rPr>
              <a:t>Java Arrays </a:t>
            </a:r>
            <a:endParaRPr sz="2100">
              <a:latin typeface="Calibri"/>
              <a:ea typeface="Calibri"/>
              <a:cs typeface="Calibri"/>
              <a:sym typeface="Calibri"/>
            </a:endParaRPr>
          </a:p>
          <a:p>
            <a:pPr indent="-361770" lvl="0" marL="343080" marR="0" rtl="0" algn="l">
              <a:lnSpc>
                <a:spcPct val="115000"/>
              </a:lnSpc>
              <a:spcBef>
                <a:spcPts val="0"/>
              </a:spcBef>
              <a:spcAft>
                <a:spcPts val="0"/>
              </a:spcAft>
              <a:buClr>
                <a:srgbClr val="000000"/>
              </a:buClr>
              <a:buSzPts val="2100"/>
              <a:buFont typeface="Noto Sans Symbols"/>
              <a:buChar char="➢"/>
            </a:pPr>
            <a:r>
              <a:rPr lang="en-CA" sz="2100">
                <a:latin typeface="Calibri"/>
                <a:ea typeface="Calibri"/>
                <a:cs typeface="Calibri"/>
                <a:sym typeface="Calibri"/>
              </a:rPr>
              <a:t>Java </a:t>
            </a:r>
            <a:r>
              <a:rPr b="0" i="0" lang="en-CA" sz="2100" u="none" cap="none" strike="noStrike">
                <a:solidFill>
                  <a:srgbClr val="000000"/>
                </a:solidFill>
                <a:latin typeface="Calibri"/>
                <a:ea typeface="Calibri"/>
                <a:cs typeface="Calibri"/>
                <a:sym typeface="Calibri"/>
              </a:rPr>
              <a:t>S</a:t>
            </a:r>
            <a:r>
              <a:rPr lang="en-CA" sz="2100">
                <a:latin typeface="Calibri"/>
                <a:ea typeface="Calibri"/>
                <a:cs typeface="Calibri"/>
                <a:sym typeface="Calibri"/>
              </a:rPr>
              <a:t>trings</a:t>
            </a:r>
            <a:endParaRPr sz="2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3"/>
          <p:cNvSpPr txBox="1"/>
          <p:nvPr/>
        </p:nvSpPr>
        <p:spPr>
          <a:xfrm>
            <a:off x="356350" y="54725"/>
            <a:ext cx="2164200" cy="6126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0" i="0" lang="en-CA" sz="4000" u="none" cap="none" strike="noStrike">
                <a:solidFill>
                  <a:srgbClr val="000000"/>
                </a:solidFill>
                <a:latin typeface="Calibri"/>
                <a:ea typeface="Calibri"/>
                <a:cs typeface="Calibri"/>
                <a:sym typeface="Calibri"/>
              </a:rPr>
              <a:t>Agenda</a:t>
            </a:r>
            <a:endParaRPr sz="4000"/>
          </a:p>
        </p:txBody>
      </p:sp>
      <p:sp>
        <p:nvSpPr>
          <p:cNvPr id="229" name="Google Shape;229;p53"/>
          <p:cNvSpPr txBox="1"/>
          <p:nvPr/>
        </p:nvSpPr>
        <p:spPr>
          <a:xfrm>
            <a:off x="483750" y="857600"/>
            <a:ext cx="4925400" cy="3349200"/>
          </a:xfrm>
          <a:prstGeom prst="rect">
            <a:avLst/>
          </a:prstGeom>
          <a:noFill/>
          <a:ln>
            <a:noFill/>
          </a:ln>
        </p:spPr>
        <p:txBody>
          <a:bodyPr anchorCtr="0" anchor="t" bIns="45700" lIns="91425" spcFirstLastPara="1" rIns="91425" wrap="square" tIns="45700">
            <a:noAutofit/>
          </a:bodyPr>
          <a:lstStyle/>
          <a:p>
            <a:pPr indent="-366342" lvl="0" marL="343080" marR="0" rtl="0" algn="l">
              <a:lnSpc>
                <a:spcPct val="95000"/>
              </a:lnSpc>
              <a:spcBef>
                <a:spcPts val="641"/>
              </a:spcBef>
              <a:spcAft>
                <a:spcPts val="0"/>
              </a:spcAft>
              <a:buClr>
                <a:srgbClr val="000000"/>
              </a:buClr>
              <a:buSzPts val="2100"/>
              <a:buFont typeface="Calibri"/>
              <a:buChar char="➢"/>
            </a:pPr>
            <a:r>
              <a:rPr lang="en-CA" sz="2100">
                <a:latin typeface="Calibri"/>
                <a:ea typeface="Calibri"/>
                <a:cs typeface="Calibri"/>
                <a:sym typeface="Calibri"/>
              </a:rPr>
              <a:t>Software Required</a:t>
            </a:r>
            <a:endParaRPr sz="2100">
              <a:latin typeface="Calibri"/>
              <a:ea typeface="Calibri"/>
              <a:cs typeface="Calibri"/>
              <a:sym typeface="Calibri"/>
            </a:endParaRPr>
          </a:p>
          <a:p>
            <a:pPr indent="-366342" lvl="0" marL="343080" marR="0" rtl="0" algn="l">
              <a:lnSpc>
                <a:spcPct val="95000"/>
              </a:lnSpc>
              <a:spcBef>
                <a:spcPts val="641"/>
              </a:spcBef>
              <a:spcAft>
                <a:spcPts val="0"/>
              </a:spcAft>
              <a:buSzPts val="2100"/>
              <a:buFont typeface="Calibri"/>
              <a:buChar char="➢"/>
            </a:pPr>
            <a:r>
              <a:rPr lang="en-CA" sz="2100">
                <a:latin typeface="Calibri"/>
                <a:ea typeface="Calibri"/>
                <a:cs typeface="Calibri"/>
                <a:sym typeface="Calibri"/>
              </a:rPr>
              <a:t>Software Components Diagram</a:t>
            </a:r>
            <a:endParaRPr sz="2100">
              <a:latin typeface="Calibri"/>
              <a:ea typeface="Calibri"/>
              <a:cs typeface="Calibri"/>
              <a:sym typeface="Calibri"/>
            </a:endParaRPr>
          </a:p>
          <a:p>
            <a:pPr indent="-366342" lvl="0" marL="343080" marR="0" rtl="0" algn="l">
              <a:lnSpc>
                <a:spcPct val="95000"/>
              </a:lnSpc>
              <a:spcBef>
                <a:spcPts val="641"/>
              </a:spcBef>
              <a:spcAft>
                <a:spcPts val="0"/>
              </a:spcAft>
              <a:buSzPts val="2100"/>
              <a:buFont typeface="Calibri"/>
              <a:buChar char="➢"/>
            </a:pPr>
            <a:r>
              <a:rPr lang="en-CA" sz="2100">
                <a:latin typeface="Calibri"/>
                <a:ea typeface="Calibri"/>
                <a:cs typeface="Calibri"/>
                <a:sym typeface="Calibri"/>
              </a:rPr>
              <a:t>Java SE - JDK vs JRE</a:t>
            </a:r>
            <a:endParaRPr sz="2100">
              <a:latin typeface="Calibri"/>
              <a:ea typeface="Calibri"/>
              <a:cs typeface="Calibri"/>
              <a:sym typeface="Calibri"/>
            </a:endParaRPr>
          </a:p>
          <a:p>
            <a:pPr indent="-366342" lvl="0" marL="343080" marR="0" rtl="0" algn="l">
              <a:lnSpc>
                <a:spcPct val="95000"/>
              </a:lnSpc>
              <a:spcBef>
                <a:spcPts val="641"/>
              </a:spcBef>
              <a:spcAft>
                <a:spcPts val="0"/>
              </a:spcAft>
              <a:buSzPts val="2100"/>
              <a:buFont typeface="Calibri"/>
              <a:buChar char="➢"/>
            </a:pPr>
            <a:r>
              <a:rPr lang="en-CA" sz="2100">
                <a:latin typeface="Calibri"/>
                <a:ea typeface="Calibri"/>
                <a:cs typeface="Calibri"/>
                <a:sym typeface="Calibri"/>
              </a:rPr>
              <a:t>Java History</a:t>
            </a:r>
            <a:endParaRPr sz="2100">
              <a:latin typeface="Calibri"/>
              <a:ea typeface="Calibri"/>
              <a:cs typeface="Calibri"/>
              <a:sym typeface="Calibri"/>
            </a:endParaRPr>
          </a:p>
          <a:p>
            <a:pPr indent="-366342" lvl="0" marL="343080" marR="0" rtl="0" algn="l">
              <a:lnSpc>
                <a:spcPct val="95000"/>
              </a:lnSpc>
              <a:spcBef>
                <a:spcPts val="641"/>
              </a:spcBef>
              <a:spcAft>
                <a:spcPts val="0"/>
              </a:spcAft>
              <a:buSzPts val="2100"/>
              <a:buFont typeface="Calibri"/>
              <a:buChar char="➢"/>
            </a:pPr>
            <a:r>
              <a:rPr lang="en-CA" sz="2100">
                <a:latin typeface="Calibri"/>
                <a:ea typeface="Calibri"/>
                <a:cs typeface="Calibri"/>
                <a:sym typeface="Calibri"/>
              </a:rPr>
              <a:t>Java Technologies</a:t>
            </a:r>
            <a:endParaRPr sz="2100">
              <a:latin typeface="Calibri"/>
              <a:ea typeface="Calibri"/>
              <a:cs typeface="Calibri"/>
              <a:sym typeface="Calibri"/>
            </a:endParaRPr>
          </a:p>
          <a:p>
            <a:pPr indent="-366342" lvl="0" marL="343080" marR="0" rtl="0" algn="l">
              <a:lnSpc>
                <a:spcPct val="95000"/>
              </a:lnSpc>
              <a:spcBef>
                <a:spcPts val="641"/>
              </a:spcBef>
              <a:spcAft>
                <a:spcPts val="0"/>
              </a:spcAft>
              <a:buSzPts val="2100"/>
              <a:buFont typeface="Calibri"/>
              <a:buChar char="➢"/>
            </a:pPr>
            <a:r>
              <a:rPr lang="en-CA" sz="2100">
                <a:latin typeface="Calibri"/>
                <a:ea typeface="Calibri"/>
                <a:cs typeface="Calibri"/>
                <a:sym typeface="Calibri"/>
              </a:rPr>
              <a:t>Computer Memory Types</a:t>
            </a:r>
            <a:endParaRPr sz="2100">
              <a:latin typeface="Calibri"/>
              <a:ea typeface="Calibri"/>
              <a:cs typeface="Calibri"/>
              <a:sym typeface="Calibri"/>
            </a:endParaRPr>
          </a:p>
          <a:p>
            <a:pPr indent="-366342" lvl="0" marL="343080" marR="0" rtl="0" algn="l">
              <a:lnSpc>
                <a:spcPct val="95000"/>
              </a:lnSpc>
              <a:spcBef>
                <a:spcPts val="641"/>
              </a:spcBef>
              <a:spcAft>
                <a:spcPts val="0"/>
              </a:spcAft>
              <a:buClr>
                <a:srgbClr val="000000"/>
              </a:buClr>
              <a:buSzPts val="2100"/>
              <a:buFont typeface="Calibri"/>
              <a:buChar char="➢"/>
            </a:pPr>
            <a:r>
              <a:rPr lang="en-CA" sz="2100">
                <a:latin typeface="Calibri"/>
                <a:ea typeface="Calibri"/>
                <a:cs typeface="Calibri"/>
                <a:sym typeface="Calibri"/>
              </a:rPr>
              <a:t>Java </a:t>
            </a:r>
            <a:r>
              <a:rPr i="0" lang="en-CA" sz="2100" u="none" cap="none" strike="noStrike">
                <a:solidFill>
                  <a:srgbClr val="000000"/>
                </a:solidFill>
                <a:latin typeface="Calibri"/>
                <a:ea typeface="Calibri"/>
                <a:cs typeface="Calibri"/>
                <a:sym typeface="Calibri"/>
              </a:rPr>
              <a:t>Variables</a:t>
            </a:r>
            <a:endParaRPr sz="2100">
              <a:latin typeface="Calibri"/>
              <a:ea typeface="Calibri"/>
              <a:cs typeface="Calibri"/>
              <a:sym typeface="Calibri"/>
            </a:endParaRPr>
          </a:p>
          <a:p>
            <a:pPr indent="-366342" lvl="0" marL="343080" marR="0" rtl="0" algn="l">
              <a:lnSpc>
                <a:spcPct val="95000"/>
              </a:lnSpc>
              <a:spcBef>
                <a:spcPts val="641"/>
              </a:spcBef>
              <a:spcAft>
                <a:spcPts val="0"/>
              </a:spcAft>
              <a:buClr>
                <a:srgbClr val="000000"/>
              </a:buClr>
              <a:buSzPts val="2100"/>
              <a:buFont typeface="Calibri"/>
              <a:buChar char="➢"/>
            </a:pPr>
            <a:r>
              <a:rPr lang="en-CA" sz="2100">
                <a:latin typeface="Calibri"/>
                <a:ea typeface="Calibri"/>
                <a:cs typeface="Calibri"/>
                <a:sym typeface="Calibri"/>
              </a:rPr>
              <a:t>Java </a:t>
            </a:r>
            <a:r>
              <a:rPr i="0" lang="en-CA" sz="2100" u="none" cap="none" strike="noStrike">
                <a:solidFill>
                  <a:srgbClr val="000000"/>
                </a:solidFill>
                <a:latin typeface="Calibri"/>
                <a:ea typeface="Calibri"/>
                <a:cs typeface="Calibri"/>
                <a:sym typeface="Calibri"/>
              </a:rPr>
              <a:t>Data Types</a:t>
            </a:r>
            <a:endParaRPr i="0" sz="2950" u="none" cap="none" strike="noStrike">
              <a:solidFill>
                <a:srgbClr val="000000"/>
              </a:solidFill>
              <a:latin typeface="Calibri"/>
              <a:ea typeface="Calibri"/>
              <a:cs typeface="Calibri"/>
              <a:sym typeface="Calibri"/>
            </a:endParaRPr>
          </a:p>
        </p:txBody>
      </p:sp>
      <p:sp>
        <p:nvSpPr>
          <p:cNvPr id="230" name="Google Shape;230;p53"/>
          <p:cNvSpPr/>
          <p:nvPr/>
        </p:nvSpPr>
        <p:spPr>
          <a:xfrm>
            <a:off x="0" y="4705200"/>
            <a:ext cx="9143640" cy="437760"/>
          </a:xfrm>
          <a:prstGeom prst="rect">
            <a:avLst/>
          </a:prstGeom>
          <a:gradFill>
            <a:gsLst>
              <a:gs pos="0">
                <a:srgbClr val="2988A1"/>
              </a:gs>
              <a:gs pos="100000">
                <a:srgbClr val="36B0D1"/>
              </a:gs>
            </a:gsLst>
            <a:lin ang="16200000" scaled="0"/>
          </a:gradFill>
          <a:ln>
            <a:noFill/>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FFFFFF"/>
                </a:solidFill>
                <a:latin typeface="Calibri"/>
                <a:ea typeface="Calibri"/>
                <a:cs typeface="Calibri"/>
                <a:sym typeface="Calibri"/>
              </a:rPr>
              <a:t>JAVA  TRAINING				             www.busyqa.com/bigdata |www.busyqa.com/online-automation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C:\Users\heroyuy\Pictures\Gundam\81cfa85agw1ed76u9n4o7j20yk67ru0x_01.jpg" id="356" name="Google Shape;356;p71"/>
          <p:cNvPicPr preferRelativeResize="0"/>
          <p:nvPr/>
        </p:nvPicPr>
        <p:blipFill rotWithShape="1">
          <a:blip r:embed="rId3">
            <a:alphaModFix/>
          </a:blip>
          <a:srcRect b="20400" l="0" r="0" t="17276"/>
          <a:stretch/>
        </p:blipFill>
        <p:spPr>
          <a:xfrm>
            <a:off x="0" y="895320"/>
            <a:ext cx="9143640" cy="3200040"/>
          </a:xfrm>
          <a:prstGeom prst="rect">
            <a:avLst/>
          </a:prstGeom>
          <a:noFill/>
          <a:ln>
            <a:noFill/>
          </a:ln>
        </p:spPr>
      </p:pic>
      <p:sp>
        <p:nvSpPr>
          <p:cNvPr id="357" name="Google Shape;357;p71"/>
          <p:cNvSpPr txBox="1"/>
          <p:nvPr/>
        </p:nvSpPr>
        <p:spPr>
          <a:xfrm>
            <a:off x="349625" y="95350"/>
            <a:ext cx="3664200" cy="6126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0" i="0" lang="en-CA" sz="4000" u="none" cap="none" strike="noStrike">
                <a:solidFill>
                  <a:srgbClr val="000000"/>
                </a:solidFill>
                <a:latin typeface="Calibri"/>
                <a:ea typeface="Calibri"/>
                <a:cs typeface="Calibri"/>
                <a:sym typeface="Calibri"/>
              </a:rPr>
              <a:t>Data Operations</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C:\Users\heroyuy\Pictures\Gundam\81cfa85agw1ed76u9n4o7j20yk67ru0x_01.jpg" id="363" name="Google Shape;363;p72"/>
          <p:cNvPicPr preferRelativeResize="0"/>
          <p:nvPr/>
        </p:nvPicPr>
        <p:blipFill rotWithShape="1">
          <a:blip r:embed="rId3">
            <a:alphaModFix/>
          </a:blip>
          <a:srcRect b="8529" l="0" r="0" t="14304"/>
          <a:stretch/>
        </p:blipFill>
        <p:spPr>
          <a:xfrm>
            <a:off x="0" y="743040"/>
            <a:ext cx="9143640" cy="3962160"/>
          </a:xfrm>
          <a:prstGeom prst="rect">
            <a:avLst/>
          </a:prstGeom>
          <a:noFill/>
          <a:ln>
            <a:noFill/>
          </a:ln>
        </p:spPr>
      </p:pic>
      <p:sp>
        <p:nvSpPr>
          <p:cNvPr id="364" name="Google Shape;364;p72"/>
          <p:cNvSpPr txBox="1"/>
          <p:nvPr/>
        </p:nvSpPr>
        <p:spPr>
          <a:xfrm>
            <a:off x="356350" y="99850"/>
            <a:ext cx="69789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3600" u="none" cap="none" strike="noStrike">
                <a:solidFill>
                  <a:srgbClr val="000000"/>
                </a:solidFill>
                <a:latin typeface="Calibri"/>
                <a:ea typeface="Calibri"/>
                <a:cs typeface="Calibri"/>
                <a:sym typeface="Calibri"/>
              </a:rPr>
              <a:t>Arithmetic and Relational Operators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73"/>
          <p:cNvSpPr txBox="1"/>
          <p:nvPr/>
        </p:nvSpPr>
        <p:spPr>
          <a:xfrm>
            <a:off x="358000" y="67450"/>
            <a:ext cx="43755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Logical Operators</a:t>
            </a:r>
            <a:endParaRPr sz="4000"/>
          </a:p>
        </p:txBody>
      </p:sp>
      <p:pic>
        <p:nvPicPr>
          <p:cNvPr id="371" name="Google Shape;371;p73"/>
          <p:cNvPicPr preferRelativeResize="0"/>
          <p:nvPr/>
        </p:nvPicPr>
        <p:blipFill rotWithShape="1">
          <a:blip r:embed="rId3">
            <a:alphaModFix/>
          </a:blip>
          <a:srcRect b="0" l="0" r="0" t="0"/>
          <a:stretch/>
        </p:blipFill>
        <p:spPr>
          <a:xfrm>
            <a:off x="0" y="1003723"/>
            <a:ext cx="9144000" cy="335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C:\Users\heroyuy\Pictures\Gundam\81cfa85agw1ed76u9n4o7j20yk67ru0x_01.jpg" id="377" name="Google Shape;377;p74"/>
          <p:cNvPicPr preferRelativeResize="0"/>
          <p:nvPr/>
        </p:nvPicPr>
        <p:blipFill rotWithShape="1">
          <a:blip r:embed="rId3">
            <a:alphaModFix/>
          </a:blip>
          <a:srcRect b="8529" l="0" r="0" t="17277"/>
          <a:stretch/>
        </p:blipFill>
        <p:spPr>
          <a:xfrm>
            <a:off x="175" y="807645"/>
            <a:ext cx="9143639" cy="3809520"/>
          </a:xfrm>
          <a:prstGeom prst="rect">
            <a:avLst/>
          </a:prstGeom>
          <a:noFill/>
          <a:ln>
            <a:noFill/>
          </a:ln>
        </p:spPr>
      </p:pic>
      <p:sp>
        <p:nvSpPr>
          <p:cNvPr id="378" name="Google Shape;378;p74"/>
          <p:cNvSpPr txBox="1"/>
          <p:nvPr/>
        </p:nvSpPr>
        <p:spPr>
          <a:xfrm>
            <a:off x="350700" y="99575"/>
            <a:ext cx="4221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Unary Operators</a:t>
            </a:r>
            <a:endParaRPr sz="1685"/>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descr="C:\Users\heroyuy\Pictures\Gundam\81cfa85agw1ed76u9n4o7j20yk67ru0x_01.jpg" id="384" name="Google Shape;384;p75"/>
          <p:cNvPicPr preferRelativeResize="0"/>
          <p:nvPr/>
        </p:nvPicPr>
        <p:blipFill rotWithShape="1">
          <a:blip r:embed="rId3">
            <a:alphaModFix/>
          </a:blip>
          <a:srcRect b="11496" l="0" r="0" t="15787"/>
          <a:stretch/>
        </p:blipFill>
        <p:spPr>
          <a:xfrm>
            <a:off x="0" y="819000"/>
            <a:ext cx="9143640" cy="3733560"/>
          </a:xfrm>
          <a:prstGeom prst="rect">
            <a:avLst/>
          </a:prstGeom>
          <a:noFill/>
          <a:ln>
            <a:noFill/>
          </a:ln>
        </p:spPr>
      </p:pic>
      <p:sp>
        <p:nvSpPr>
          <p:cNvPr id="385" name="Google Shape;385;p75"/>
          <p:cNvSpPr txBox="1"/>
          <p:nvPr/>
        </p:nvSpPr>
        <p:spPr>
          <a:xfrm>
            <a:off x="342800" y="92850"/>
            <a:ext cx="45789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Data Operations</a:t>
            </a:r>
            <a:endParaRPr sz="1685"/>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C:\Users\heroyuy\Pictures\Gundam\81cfa85agw1ed76u9n4o7j20yk67ru0x_01.jpg" id="391" name="Google Shape;391;p76"/>
          <p:cNvPicPr preferRelativeResize="0"/>
          <p:nvPr/>
        </p:nvPicPr>
        <p:blipFill rotWithShape="1">
          <a:blip r:embed="rId3">
            <a:alphaModFix/>
          </a:blip>
          <a:srcRect b="21881" l="0" r="0" t="17278"/>
          <a:stretch/>
        </p:blipFill>
        <p:spPr>
          <a:xfrm>
            <a:off x="175" y="1063375"/>
            <a:ext cx="9143649" cy="3232624"/>
          </a:xfrm>
          <a:prstGeom prst="rect">
            <a:avLst/>
          </a:prstGeom>
          <a:noFill/>
          <a:ln>
            <a:noFill/>
          </a:ln>
        </p:spPr>
      </p:pic>
      <p:sp>
        <p:nvSpPr>
          <p:cNvPr id="392" name="Google Shape;392;p76"/>
          <p:cNvSpPr txBox="1"/>
          <p:nvPr/>
        </p:nvSpPr>
        <p:spPr>
          <a:xfrm>
            <a:off x="386050" y="92850"/>
            <a:ext cx="50667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Conditional </a:t>
            </a:r>
            <a:r>
              <a:rPr lang="en-CA" sz="4009">
                <a:latin typeface="Calibri"/>
                <a:ea typeface="Calibri"/>
                <a:cs typeface="Calibri"/>
                <a:sym typeface="Calibri"/>
              </a:rPr>
              <a:t>S</a:t>
            </a:r>
            <a:r>
              <a:rPr b="0" i="0" lang="en-CA" sz="4009" u="none" cap="none" strike="noStrike">
                <a:solidFill>
                  <a:srgbClr val="000000"/>
                </a:solidFill>
                <a:latin typeface="Calibri"/>
                <a:ea typeface="Calibri"/>
                <a:cs typeface="Calibri"/>
                <a:sym typeface="Calibri"/>
              </a:rPr>
              <a:t>tatements</a:t>
            </a:r>
            <a:endParaRPr sz="1685"/>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C:\Users\heroyuy\Pictures\Gundam\81cfa85agw1ed76u9n4o7j20yk67ru0x_01.jpg" id="398" name="Google Shape;398;p77"/>
          <p:cNvPicPr preferRelativeResize="0"/>
          <p:nvPr/>
        </p:nvPicPr>
        <p:blipFill rotWithShape="1">
          <a:blip r:embed="rId3">
            <a:alphaModFix/>
          </a:blip>
          <a:srcRect b="12985" l="0" r="0" t="17277"/>
          <a:stretch/>
        </p:blipFill>
        <p:spPr>
          <a:xfrm>
            <a:off x="0" y="895320"/>
            <a:ext cx="9143640" cy="3580920"/>
          </a:xfrm>
          <a:prstGeom prst="rect">
            <a:avLst/>
          </a:prstGeom>
          <a:noFill/>
          <a:ln>
            <a:noFill/>
          </a:ln>
        </p:spPr>
      </p:pic>
      <p:sp>
        <p:nvSpPr>
          <p:cNvPr id="399" name="Google Shape;399;p77"/>
          <p:cNvSpPr txBox="1"/>
          <p:nvPr/>
        </p:nvSpPr>
        <p:spPr>
          <a:xfrm>
            <a:off x="372025" y="86125"/>
            <a:ext cx="5087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Conditional </a:t>
            </a:r>
            <a:r>
              <a:rPr lang="en-CA" sz="4009">
                <a:latin typeface="Calibri"/>
                <a:ea typeface="Calibri"/>
                <a:cs typeface="Calibri"/>
                <a:sym typeface="Calibri"/>
              </a:rPr>
              <a:t>S</a:t>
            </a:r>
            <a:r>
              <a:rPr b="0" i="0" lang="en-CA" sz="4009" u="none" cap="none" strike="noStrike">
                <a:solidFill>
                  <a:srgbClr val="000000"/>
                </a:solidFill>
                <a:latin typeface="Calibri"/>
                <a:ea typeface="Calibri"/>
                <a:cs typeface="Calibri"/>
                <a:sym typeface="Calibri"/>
              </a:rPr>
              <a:t>tatements</a:t>
            </a:r>
            <a:endParaRPr sz="168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C:\Users\heroyuy\Pictures\Gundam\81cfa85agw1ed76u9n4o7j20yk67ru0x_01.jpg" id="405" name="Google Shape;405;p78"/>
          <p:cNvPicPr preferRelativeResize="0"/>
          <p:nvPr/>
        </p:nvPicPr>
        <p:blipFill rotWithShape="1">
          <a:blip r:embed="rId3">
            <a:alphaModFix/>
          </a:blip>
          <a:srcRect b="12985" l="0" r="0" t="17277"/>
          <a:stretch/>
        </p:blipFill>
        <p:spPr>
          <a:xfrm>
            <a:off x="0" y="895320"/>
            <a:ext cx="9143640" cy="3580920"/>
          </a:xfrm>
          <a:prstGeom prst="rect">
            <a:avLst/>
          </a:prstGeom>
          <a:noFill/>
          <a:ln>
            <a:noFill/>
          </a:ln>
        </p:spPr>
      </p:pic>
      <p:sp>
        <p:nvSpPr>
          <p:cNvPr id="406" name="Google Shape;406;p78"/>
          <p:cNvSpPr txBox="1"/>
          <p:nvPr/>
        </p:nvSpPr>
        <p:spPr>
          <a:xfrm>
            <a:off x="371450" y="79400"/>
            <a:ext cx="51081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Conditional </a:t>
            </a:r>
            <a:r>
              <a:rPr lang="en-CA" sz="4009">
                <a:latin typeface="Calibri"/>
                <a:ea typeface="Calibri"/>
                <a:cs typeface="Calibri"/>
                <a:sym typeface="Calibri"/>
              </a:rPr>
              <a:t>S</a:t>
            </a:r>
            <a:r>
              <a:rPr b="0" i="0" lang="en-CA" sz="4009" u="none" cap="none" strike="noStrike">
                <a:solidFill>
                  <a:srgbClr val="000000"/>
                </a:solidFill>
                <a:latin typeface="Calibri"/>
                <a:ea typeface="Calibri"/>
                <a:cs typeface="Calibri"/>
                <a:sym typeface="Calibri"/>
              </a:rPr>
              <a:t>tatements</a:t>
            </a:r>
            <a:endParaRPr sz="1685"/>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descr="C:\Users\heroyuy\Pictures\Gundam\81cfa85agw1ed76u9n4o7j20yk67ru0x_01.jpg" id="412" name="Google Shape;412;p79"/>
          <p:cNvPicPr preferRelativeResize="0"/>
          <p:nvPr/>
        </p:nvPicPr>
        <p:blipFill rotWithShape="1">
          <a:blip r:embed="rId3">
            <a:alphaModFix/>
          </a:blip>
          <a:srcRect b="8529" l="0" r="0" t="12822"/>
          <a:stretch/>
        </p:blipFill>
        <p:spPr>
          <a:xfrm>
            <a:off x="228600" y="810350"/>
            <a:ext cx="8686451" cy="3792501"/>
          </a:xfrm>
          <a:prstGeom prst="rect">
            <a:avLst/>
          </a:prstGeom>
          <a:noFill/>
          <a:ln>
            <a:noFill/>
          </a:ln>
        </p:spPr>
      </p:pic>
      <p:sp>
        <p:nvSpPr>
          <p:cNvPr id="413" name="Google Shape;413;p79"/>
          <p:cNvSpPr txBox="1"/>
          <p:nvPr/>
        </p:nvSpPr>
        <p:spPr>
          <a:xfrm>
            <a:off x="350125" y="99600"/>
            <a:ext cx="51027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Conditional </a:t>
            </a:r>
            <a:r>
              <a:rPr lang="en-CA" sz="4009">
                <a:latin typeface="Calibri"/>
                <a:ea typeface="Calibri"/>
                <a:cs typeface="Calibri"/>
                <a:sym typeface="Calibri"/>
              </a:rPr>
              <a:t>S</a:t>
            </a:r>
            <a:r>
              <a:rPr b="0" i="0" lang="en-CA" sz="4009" u="none" cap="none" strike="noStrike">
                <a:solidFill>
                  <a:srgbClr val="000000"/>
                </a:solidFill>
                <a:latin typeface="Calibri"/>
                <a:ea typeface="Calibri"/>
                <a:cs typeface="Calibri"/>
                <a:sym typeface="Calibri"/>
              </a:rPr>
              <a:t>tatements</a:t>
            </a:r>
            <a:endParaRPr sz="1685"/>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C:\Users\heroyuy\Pictures\Gundam\81cfa85agw1ed76u9n4o7j20yk67ru0x_01.jpg" id="419" name="Google Shape;419;p80"/>
          <p:cNvPicPr preferRelativeResize="0"/>
          <p:nvPr/>
        </p:nvPicPr>
        <p:blipFill rotWithShape="1">
          <a:blip r:embed="rId3">
            <a:alphaModFix/>
          </a:blip>
          <a:srcRect b="11496" l="0" r="0" t="15787"/>
          <a:stretch/>
        </p:blipFill>
        <p:spPr>
          <a:xfrm>
            <a:off x="0" y="819000"/>
            <a:ext cx="9143640" cy="3733560"/>
          </a:xfrm>
          <a:prstGeom prst="rect">
            <a:avLst/>
          </a:prstGeom>
          <a:noFill/>
          <a:ln>
            <a:noFill/>
          </a:ln>
        </p:spPr>
      </p:pic>
      <p:sp>
        <p:nvSpPr>
          <p:cNvPr id="420" name="Google Shape;420;p80"/>
          <p:cNvSpPr txBox="1"/>
          <p:nvPr/>
        </p:nvSpPr>
        <p:spPr>
          <a:xfrm>
            <a:off x="336650" y="86125"/>
            <a:ext cx="2473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Loops</a:t>
            </a:r>
            <a:endParaRPr sz="168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4"/>
          <p:cNvSpPr txBox="1"/>
          <p:nvPr/>
        </p:nvSpPr>
        <p:spPr>
          <a:xfrm>
            <a:off x="365300" y="89375"/>
            <a:ext cx="40236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Software Required</a:t>
            </a:r>
            <a:endParaRPr sz="1685"/>
          </a:p>
        </p:txBody>
      </p:sp>
      <p:sp>
        <p:nvSpPr>
          <p:cNvPr id="237" name="Google Shape;237;p54"/>
          <p:cNvSpPr txBox="1"/>
          <p:nvPr/>
        </p:nvSpPr>
        <p:spPr>
          <a:xfrm>
            <a:off x="365300" y="871350"/>
            <a:ext cx="8283600" cy="3815400"/>
          </a:xfrm>
          <a:prstGeom prst="rect">
            <a:avLst/>
          </a:prstGeom>
          <a:noFill/>
          <a:ln>
            <a:noFill/>
          </a:ln>
        </p:spPr>
        <p:txBody>
          <a:bodyPr anchorCtr="0" anchor="t" bIns="45700" lIns="91425" spcFirstLastPara="1" rIns="91425" wrap="square" tIns="45700">
            <a:noAutofit/>
          </a:bodyPr>
          <a:lstStyle/>
          <a:p>
            <a:pPr indent="-298270" lvl="0" marL="343080" marR="0" rtl="0" algn="just">
              <a:lnSpc>
                <a:spcPct val="115000"/>
              </a:lnSpc>
              <a:spcBef>
                <a:spcPts val="0"/>
              </a:spcBef>
              <a:spcAft>
                <a:spcPts val="0"/>
              </a:spcAft>
              <a:buClr>
                <a:srgbClr val="000000"/>
              </a:buClr>
              <a:buSzPts val="2100"/>
              <a:buFont typeface="Arial"/>
              <a:buChar char="➢"/>
            </a:pPr>
            <a:r>
              <a:rPr b="0" i="1" lang="en-CA" sz="2100" u="none" cap="none" strike="noStrike">
                <a:solidFill>
                  <a:srgbClr val="000000"/>
                </a:solidFill>
                <a:latin typeface="Calibri"/>
                <a:ea typeface="Calibri"/>
                <a:cs typeface="Calibri"/>
                <a:sym typeface="Calibri"/>
              </a:rPr>
              <a:t>JDK </a:t>
            </a:r>
            <a:r>
              <a:rPr i="1" lang="en-CA" sz="2100">
                <a:latin typeface="Calibri"/>
                <a:ea typeface="Calibri"/>
                <a:cs typeface="Calibri"/>
                <a:sym typeface="Calibri"/>
              </a:rPr>
              <a:t>17</a:t>
            </a:r>
            <a:r>
              <a:rPr b="0" i="0" lang="en-CA" sz="2100" u="none" cap="none" strike="noStrike">
                <a:solidFill>
                  <a:srgbClr val="000000"/>
                </a:solidFill>
                <a:latin typeface="Calibri"/>
                <a:ea typeface="Calibri"/>
                <a:cs typeface="Calibri"/>
                <a:sym typeface="Calibri"/>
              </a:rPr>
              <a:t> </a:t>
            </a:r>
            <a:r>
              <a:rPr lang="en-CA" sz="2100">
                <a:latin typeface="Calibri"/>
                <a:ea typeface="Calibri"/>
                <a:cs typeface="Calibri"/>
                <a:sym typeface="Calibri"/>
              </a:rPr>
              <a:t>-</a:t>
            </a:r>
            <a:r>
              <a:rPr b="0" i="0" lang="en-CA" sz="2100" u="none" cap="none" strike="noStrike">
                <a:solidFill>
                  <a:srgbClr val="000000"/>
                </a:solidFill>
                <a:latin typeface="Calibri"/>
                <a:ea typeface="Calibri"/>
                <a:cs typeface="Calibri"/>
                <a:sym typeface="Calibri"/>
              </a:rPr>
              <a:t> Java De</a:t>
            </a:r>
            <a:r>
              <a:rPr lang="en-CA" sz="2100">
                <a:latin typeface="Calibri"/>
                <a:ea typeface="Calibri"/>
                <a:cs typeface="Calibri"/>
                <a:sym typeface="Calibri"/>
              </a:rPr>
              <a:t>velopment Kit (Java Platform).</a:t>
            </a:r>
            <a:endParaRPr sz="2100">
              <a:solidFill>
                <a:schemeClr val="dk1"/>
              </a:solidFill>
              <a:latin typeface="Calibri"/>
              <a:ea typeface="Calibri"/>
              <a:cs typeface="Calibri"/>
              <a:sym typeface="Calibri"/>
            </a:endParaRPr>
          </a:p>
          <a:p>
            <a:pPr indent="-355600" lvl="1" marL="914400" rtl="0" algn="just">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Java Virtual Machine (JVM)</a:t>
            </a:r>
            <a:endParaRPr sz="2000">
              <a:solidFill>
                <a:schemeClr val="dk1"/>
              </a:solidFill>
              <a:latin typeface="Calibri"/>
              <a:ea typeface="Calibri"/>
              <a:cs typeface="Calibri"/>
              <a:sym typeface="Calibri"/>
            </a:endParaRPr>
          </a:p>
          <a:p>
            <a:pPr indent="-355600" lvl="1" marL="914400" rtl="0" algn="just">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Java Libraries (Java Application Programming Interface API)  </a:t>
            </a:r>
            <a:endParaRPr sz="2000">
              <a:solidFill>
                <a:schemeClr val="dk1"/>
              </a:solidFill>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Java Language  (</a:t>
            </a:r>
            <a:r>
              <a:rPr lang="en-CA" sz="2000">
                <a:solidFill>
                  <a:schemeClr val="dk1"/>
                </a:solidFill>
                <a:latin typeface="Calibri"/>
                <a:ea typeface="Calibri"/>
                <a:cs typeface="Calibri"/>
                <a:sym typeface="Calibri"/>
              </a:rPr>
              <a:t>Implements the Java Language </a:t>
            </a:r>
            <a:r>
              <a:rPr lang="en-CA" sz="2000">
                <a:latin typeface="Calibri"/>
                <a:ea typeface="Calibri"/>
                <a:cs typeface="Calibri"/>
                <a:sym typeface="Calibri"/>
              </a:rPr>
              <a:t> Specification - JLS)</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Developer Tools (For instance, the Java compiler) </a:t>
            </a:r>
            <a:endParaRPr sz="2000">
              <a:latin typeface="Calibri"/>
              <a:ea typeface="Calibri"/>
              <a:cs typeface="Calibri"/>
              <a:sym typeface="Calibri"/>
            </a:endParaRPr>
          </a:p>
          <a:p>
            <a:pPr indent="-298270" lvl="0" marL="343080" marR="0" rtl="0" algn="just">
              <a:lnSpc>
                <a:spcPct val="115000"/>
              </a:lnSpc>
              <a:spcBef>
                <a:spcPts val="0"/>
              </a:spcBef>
              <a:spcAft>
                <a:spcPts val="0"/>
              </a:spcAft>
              <a:buSzPts val="2100"/>
              <a:buFont typeface="Calibri"/>
              <a:buChar char="➢"/>
            </a:pPr>
            <a:r>
              <a:rPr i="1" lang="en-CA" sz="2100">
                <a:latin typeface="Calibri"/>
                <a:ea typeface="Calibri"/>
                <a:cs typeface="Calibri"/>
                <a:sym typeface="Calibri"/>
              </a:rPr>
              <a:t>Eclipse IDE</a:t>
            </a:r>
            <a:r>
              <a:rPr lang="en-CA" sz="2100">
                <a:latin typeface="Calibri"/>
                <a:ea typeface="Calibri"/>
                <a:cs typeface="Calibri"/>
                <a:sym typeface="Calibri"/>
              </a:rPr>
              <a:t> - Integrated Development Environment (Code Editor).</a:t>
            </a:r>
            <a:endParaRPr sz="2100">
              <a:latin typeface="Calibri"/>
              <a:ea typeface="Calibri"/>
              <a:cs typeface="Calibri"/>
              <a:sym typeface="Calibri"/>
            </a:endParaRPr>
          </a:p>
          <a:p>
            <a:pPr indent="-298270" lvl="0" marL="343080" marR="0" rtl="0" algn="just">
              <a:lnSpc>
                <a:spcPct val="115000"/>
              </a:lnSpc>
              <a:spcBef>
                <a:spcPts val="0"/>
              </a:spcBef>
              <a:spcAft>
                <a:spcPts val="0"/>
              </a:spcAft>
              <a:buSzPts val="2100"/>
              <a:buFont typeface="Calibri"/>
              <a:buChar char="➢"/>
            </a:pPr>
            <a:r>
              <a:rPr i="1" lang="en-CA" sz="2100">
                <a:latin typeface="Calibri"/>
                <a:ea typeface="Calibri"/>
                <a:cs typeface="Calibri"/>
                <a:sym typeface="Calibri"/>
              </a:rPr>
              <a:t>Git Client</a:t>
            </a:r>
            <a:r>
              <a:rPr lang="en-CA" sz="2100">
                <a:latin typeface="Calibri"/>
                <a:ea typeface="Calibri"/>
                <a:cs typeface="Calibri"/>
                <a:sym typeface="Calibri"/>
              </a:rPr>
              <a:t> - Version control system client.</a:t>
            </a:r>
            <a:endParaRPr sz="21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Allow us to connect to Git providers such GitHub.</a:t>
            </a:r>
            <a:endParaRPr sz="2000">
              <a:latin typeface="Calibri"/>
              <a:ea typeface="Calibri"/>
              <a:cs typeface="Calibri"/>
              <a:sym typeface="Calibri"/>
            </a:endParaRPr>
          </a:p>
          <a:p>
            <a:pPr indent="-355600" lvl="1" marL="91440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For Windows users only.</a:t>
            </a:r>
            <a:endParaRPr sz="2000">
              <a:latin typeface="Calibri"/>
              <a:ea typeface="Calibri"/>
              <a:cs typeface="Calibri"/>
              <a:sym typeface="Calibri"/>
            </a:endParaRPr>
          </a:p>
          <a:p>
            <a:pPr indent="0" lvl="0" marL="0" marR="0" rtl="0" algn="l">
              <a:lnSpc>
                <a:spcPct val="100000"/>
              </a:lnSpc>
              <a:spcBef>
                <a:spcPts val="641"/>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C:\Users\heroyuy\Pictures\Gundam\81cfa85agw1ed76u9n4o7j20yk67ru0x_01.jpg" id="426" name="Google Shape;426;p81"/>
          <p:cNvPicPr preferRelativeResize="0"/>
          <p:nvPr/>
        </p:nvPicPr>
        <p:blipFill rotWithShape="1">
          <a:blip r:embed="rId3">
            <a:alphaModFix/>
          </a:blip>
          <a:srcRect b="8529" l="0" r="0" t="15787"/>
          <a:stretch/>
        </p:blipFill>
        <p:spPr>
          <a:xfrm>
            <a:off x="0" y="819000"/>
            <a:ext cx="9143640" cy="3885840"/>
          </a:xfrm>
          <a:prstGeom prst="rect">
            <a:avLst/>
          </a:prstGeom>
          <a:noFill/>
          <a:ln>
            <a:noFill/>
          </a:ln>
        </p:spPr>
      </p:pic>
      <p:sp>
        <p:nvSpPr>
          <p:cNvPr id="427" name="Google Shape;427;p81"/>
          <p:cNvSpPr txBox="1"/>
          <p:nvPr/>
        </p:nvSpPr>
        <p:spPr>
          <a:xfrm>
            <a:off x="358000" y="86125"/>
            <a:ext cx="36828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D</a:t>
            </a:r>
            <a:r>
              <a:rPr b="0" i="0" lang="en-CA" sz="4009" u="none" cap="none" strike="noStrike">
                <a:solidFill>
                  <a:srgbClr val="000000"/>
                </a:solidFill>
                <a:latin typeface="Calibri"/>
                <a:ea typeface="Calibri"/>
                <a:cs typeface="Calibri"/>
                <a:sym typeface="Calibri"/>
              </a:rPr>
              <a:t>o</a:t>
            </a:r>
            <a:r>
              <a:rPr b="0" i="0" lang="en-CA" sz="4009" u="none" cap="none" strike="noStrike">
                <a:solidFill>
                  <a:srgbClr val="000000"/>
                </a:solidFill>
                <a:latin typeface="Calibri"/>
                <a:ea typeface="Calibri"/>
                <a:cs typeface="Calibri"/>
                <a:sym typeface="Calibri"/>
              </a:rPr>
              <a:t> </a:t>
            </a:r>
            <a:r>
              <a:rPr lang="en-CA" sz="4009">
                <a:latin typeface="Calibri"/>
                <a:ea typeface="Calibri"/>
                <a:cs typeface="Calibri"/>
                <a:sym typeface="Calibri"/>
              </a:rPr>
              <a:t>W</a:t>
            </a:r>
            <a:r>
              <a:rPr b="0" i="0" lang="en-CA" sz="4009" u="none" cap="none" strike="noStrike">
                <a:solidFill>
                  <a:srgbClr val="000000"/>
                </a:solidFill>
                <a:latin typeface="Calibri"/>
                <a:ea typeface="Calibri"/>
                <a:cs typeface="Calibri"/>
                <a:sym typeface="Calibri"/>
              </a:rPr>
              <a:t>hile </a:t>
            </a:r>
            <a:r>
              <a:rPr lang="en-CA" sz="4009">
                <a:latin typeface="Calibri"/>
                <a:ea typeface="Calibri"/>
                <a:cs typeface="Calibri"/>
                <a:sym typeface="Calibri"/>
              </a:rPr>
              <a:t>L</a:t>
            </a:r>
            <a:r>
              <a:rPr b="0" i="0" lang="en-CA" sz="4009" u="none" cap="none" strike="noStrike">
                <a:solidFill>
                  <a:srgbClr val="000000"/>
                </a:solidFill>
                <a:latin typeface="Calibri"/>
                <a:ea typeface="Calibri"/>
                <a:cs typeface="Calibri"/>
                <a:sym typeface="Calibri"/>
              </a:rPr>
              <a:t>oop</a:t>
            </a:r>
            <a:endParaRPr sz="1685"/>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descr="C:\Users\heroyuy\Pictures\Gundam\81cfa85agw1ed76u9n4o7j20yk67ru0x_01.jpg" id="433" name="Google Shape;433;p82"/>
          <p:cNvPicPr preferRelativeResize="0"/>
          <p:nvPr/>
        </p:nvPicPr>
        <p:blipFill rotWithShape="1">
          <a:blip r:embed="rId3">
            <a:alphaModFix/>
          </a:blip>
          <a:srcRect b="11496" l="0" r="0" t="15787"/>
          <a:stretch/>
        </p:blipFill>
        <p:spPr>
          <a:xfrm>
            <a:off x="0" y="819000"/>
            <a:ext cx="9143640" cy="3733560"/>
          </a:xfrm>
          <a:prstGeom prst="rect">
            <a:avLst/>
          </a:prstGeom>
          <a:noFill/>
          <a:ln>
            <a:noFill/>
          </a:ln>
        </p:spPr>
      </p:pic>
      <p:sp>
        <p:nvSpPr>
          <p:cNvPr id="434" name="Google Shape;434;p82"/>
          <p:cNvSpPr txBox="1"/>
          <p:nvPr/>
        </p:nvSpPr>
        <p:spPr>
          <a:xfrm>
            <a:off x="372600" y="65950"/>
            <a:ext cx="31641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W</a:t>
            </a:r>
            <a:r>
              <a:rPr b="0" i="0" lang="en-CA" sz="4009" u="none" cap="none" strike="noStrike">
                <a:solidFill>
                  <a:srgbClr val="000000"/>
                </a:solidFill>
                <a:latin typeface="Calibri"/>
                <a:ea typeface="Calibri"/>
                <a:cs typeface="Calibri"/>
                <a:sym typeface="Calibri"/>
              </a:rPr>
              <a:t>hile </a:t>
            </a:r>
            <a:r>
              <a:rPr lang="en-CA" sz="4009">
                <a:latin typeface="Calibri"/>
                <a:ea typeface="Calibri"/>
                <a:cs typeface="Calibri"/>
                <a:sym typeface="Calibri"/>
              </a:rPr>
              <a:t>L</a:t>
            </a:r>
            <a:r>
              <a:rPr b="0" i="0" lang="en-CA" sz="4009" u="none" cap="none" strike="noStrike">
                <a:solidFill>
                  <a:srgbClr val="000000"/>
                </a:solidFill>
                <a:latin typeface="Calibri"/>
                <a:ea typeface="Calibri"/>
                <a:cs typeface="Calibri"/>
                <a:sym typeface="Calibri"/>
              </a:rPr>
              <a:t>oop</a:t>
            </a:r>
            <a:endParaRPr sz="1685"/>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C:\Users\heroyuy\Pictures\Gundam\81cfa85agw1ed76u9n4o7j20yk67ru0x_01.jpg" id="440" name="Google Shape;440;p83"/>
          <p:cNvPicPr preferRelativeResize="0"/>
          <p:nvPr/>
        </p:nvPicPr>
        <p:blipFill rotWithShape="1">
          <a:blip r:embed="rId3">
            <a:alphaModFix/>
          </a:blip>
          <a:srcRect b="8529" l="0" r="0" t="17277"/>
          <a:stretch/>
        </p:blipFill>
        <p:spPr>
          <a:xfrm>
            <a:off x="0" y="895320"/>
            <a:ext cx="9143640" cy="3809520"/>
          </a:xfrm>
          <a:prstGeom prst="rect">
            <a:avLst/>
          </a:prstGeom>
          <a:noFill/>
          <a:ln>
            <a:noFill/>
          </a:ln>
        </p:spPr>
      </p:pic>
      <p:sp>
        <p:nvSpPr>
          <p:cNvPr id="441" name="Google Shape;441;p83"/>
          <p:cNvSpPr txBox="1"/>
          <p:nvPr/>
        </p:nvSpPr>
        <p:spPr>
          <a:xfrm>
            <a:off x="358000" y="133200"/>
            <a:ext cx="80235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F</a:t>
            </a:r>
            <a:r>
              <a:rPr b="0" i="0" lang="en-CA" sz="4009" u="none" cap="none" strike="noStrike">
                <a:solidFill>
                  <a:srgbClr val="000000"/>
                </a:solidFill>
                <a:latin typeface="Calibri"/>
                <a:ea typeface="Calibri"/>
                <a:cs typeface="Calibri"/>
                <a:sym typeface="Calibri"/>
              </a:rPr>
              <a:t>or </a:t>
            </a:r>
            <a:r>
              <a:rPr lang="en-CA" sz="4009">
                <a:latin typeface="Calibri"/>
                <a:ea typeface="Calibri"/>
                <a:cs typeface="Calibri"/>
                <a:sym typeface="Calibri"/>
              </a:rPr>
              <a:t>L</a:t>
            </a:r>
            <a:r>
              <a:rPr b="0" i="0" lang="en-CA" sz="4009" u="none" cap="none" strike="noStrike">
                <a:solidFill>
                  <a:srgbClr val="000000"/>
                </a:solidFill>
                <a:latin typeface="Calibri"/>
                <a:ea typeface="Calibri"/>
                <a:cs typeface="Calibri"/>
                <a:sym typeface="Calibri"/>
              </a:rPr>
              <a:t>oop</a:t>
            </a:r>
            <a:endParaRPr sz="1685"/>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84"/>
          <p:cNvPicPr preferRelativeResize="0"/>
          <p:nvPr/>
        </p:nvPicPr>
        <p:blipFill rotWithShape="1">
          <a:blip r:embed="rId3">
            <a:alphaModFix/>
          </a:blip>
          <a:srcRect b="0" l="0" r="0" t="0"/>
          <a:stretch/>
        </p:blipFill>
        <p:spPr>
          <a:xfrm>
            <a:off x="1974960" y="892440"/>
            <a:ext cx="239040" cy="273960"/>
          </a:xfrm>
          <a:prstGeom prst="rect">
            <a:avLst/>
          </a:prstGeom>
          <a:noFill/>
          <a:ln>
            <a:noFill/>
          </a:ln>
        </p:spPr>
      </p:pic>
      <p:pic>
        <p:nvPicPr>
          <p:cNvPr id="448" name="Google Shape;448;p84"/>
          <p:cNvPicPr preferRelativeResize="0"/>
          <p:nvPr/>
        </p:nvPicPr>
        <p:blipFill rotWithShape="1">
          <a:blip r:embed="rId4">
            <a:alphaModFix/>
          </a:blip>
          <a:srcRect b="0" l="0" r="0" t="0"/>
          <a:stretch/>
        </p:blipFill>
        <p:spPr>
          <a:xfrm>
            <a:off x="152280" y="887400"/>
            <a:ext cx="8704080" cy="3665160"/>
          </a:xfrm>
          <a:prstGeom prst="rect">
            <a:avLst/>
          </a:prstGeom>
          <a:noFill/>
          <a:ln>
            <a:noFill/>
          </a:ln>
        </p:spPr>
      </p:pic>
      <p:sp>
        <p:nvSpPr>
          <p:cNvPr id="449" name="Google Shape;449;p84"/>
          <p:cNvSpPr txBox="1"/>
          <p:nvPr/>
        </p:nvSpPr>
        <p:spPr>
          <a:xfrm>
            <a:off x="365300" y="99600"/>
            <a:ext cx="38505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B</a:t>
            </a:r>
            <a:r>
              <a:rPr b="0" i="0" lang="en-CA" sz="4009" u="none" cap="none" strike="noStrike">
                <a:solidFill>
                  <a:srgbClr val="000000"/>
                </a:solidFill>
                <a:latin typeface="Calibri"/>
                <a:ea typeface="Calibri"/>
                <a:cs typeface="Calibri"/>
                <a:sym typeface="Calibri"/>
              </a:rPr>
              <a:t>reak</a:t>
            </a:r>
            <a:endParaRPr sz="1685"/>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85"/>
          <p:cNvPicPr preferRelativeResize="0"/>
          <p:nvPr/>
        </p:nvPicPr>
        <p:blipFill rotWithShape="1">
          <a:blip r:embed="rId3">
            <a:alphaModFix/>
          </a:blip>
          <a:srcRect b="0" l="0" r="0" t="0"/>
          <a:stretch/>
        </p:blipFill>
        <p:spPr>
          <a:xfrm>
            <a:off x="1974960" y="892440"/>
            <a:ext cx="239040" cy="273960"/>
          </a:xfrm>
          <a:prstGeom prst="rect">
            <a:avLst/>
          </a:prstGeom>
          <a:noFill/>
          <a:ln>
            <a:noFill/>
          </a:ln>
        </p:spPr>
      </p:pic>
      <p:pic>
        <p:nvPicPr>
          <p:cNvPr id="456" name="Google Shape;456;p85"/>
          <p:cNvPicPr preferRelativeResize="0"/>
          <p:nvPr/>
        </p:nvPicPr>
        <p:blipFill rotWithShape="1">
          <a:blip r:embed="rId4">
            <a:alphaModFix/>
          </a:blip>
          <a:srcRect b="0" l="0" r="0" t="0"/>
          <a:stretch/>
        </p:blipFill>
        <p:spPr>
          <a:xfrm>
            <a:off x="152280" y="778680"/>
            <a:ext cx="8381520" cy="3697200"/>
          </a:xfrm>
          <a:prstGeom prst="rect">
            <a:avLst/>
          </a:prstGeom>
          <a:noFill/>
          <a:ln>
            <a:noFill/>
          </a:ln>
        </p:spPr>
      </p:pic>
      <p:sp>
        <p:nvSpPr>
          <p:cNvPr id="457" name="Google Shape;457;p85"/>
          <p:cNvSpPr txBox="1"/>
          <p:nvPr/>
        </p:nvSpPr>
        <p:spPr>
          <a:xfrm>
            <a:off x="356825" y="99575"/>
            <a:ext cx="3650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C</a:t>
            </a:r>
            <a:r>
              <a:rPr b="0" i="0" lang="en-CA" sz="4009" u="none" cap="none" strike="noStrike">
                <a:solidFill>
                  <a:srgbClr val="000000"/>
                </a:solidFill>
                <a:latin typeface="Calibri"/>
                <a:ea typeface="Calibri"/>
                <a:cs typeface="Calibri"/>
                <a:sym typeface="Calibri"/>
              </a:rPr>
              <a:t>ontinue</a:t>
            </a:r>
            <a:endParaRPr b="0" i="0" sz="4009"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C:\Users\heroyuy\Pictures\Gundam\81cfa85agw1ed76u9n4o7j20yk67ru0x_01.jpg" id="463" name="Google Shape;463;p86"/>
          <p:cNvPicPr preferRelativeResize="0"/>
          <p:nvPr/>
        </p:nvPicPr>
        <p:blipFill rotWithShape="1">
          <a:blip r:embed="rId3">
            <a:alphaModFix/>
          </a:blip>
          <a:srcRect b="11496" l="0" r="0" t="18760"/>
          <a:stretch/>
        </p:blipFill>
        <p:spPr>
          <a:xfrm>
            <a:off x="0" y="971640"/>
            <a:ext cx="9143640" cy="3580920"/>
          </a:xfrm>
          <a:prstGeom prst="rect">
            <a:avLst/>
          </a:prstGeom>
          <a:noFill/>
          <a:ln>
            <a:noFill/>
          </a:ln>
        </p:spPr>
      </p:pic>
      <p:sp>
        <p:nvSpPr>
          <p:cNvPr id="464" name="Google Shape;464;p86"/>
          <p:cNvSpPr txBox="1"/>
          <p:nvPr/>
        </p:nvSpPr>
        <p:spPr>
          <a:xfrm>
            <a:off x="363075" y="99575"/>
            <a:ext cx="35097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Arrays</a:t>
            </a:r>
            <a:endParaRPr b="0" i="0" sz="4009"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C:\Users\heroyuy\Pictures\Gundam\81cfa85agw1ed76u9n4o7j20yk67ru0x_01.jpg" id="470" name="Google Shape;470;p87"/>
          <p:cNvPicPr preferRelativeResize="0"/>
          <p:nvPr/>
        </p:nvPicPr>
        <p:blipFill rotWithShape="1">
          <a:blip r:embed="rId3">
            <a:alphaModFix/>
          </a:blip>
          <a:srcRect b="8529" l="0" r="0" t="17277"/>
          <a:stretch/>
        </p:blipFill>
        <p:spPr>
          <a:xfrm>
            <a:off x="0" y="895320"/>
            <a:ext cx="9143640" cy="3809520"/>
          </a:xfrm>
          <a:prstGeom prst="rect">
            <a:avLst/>
          </a:prstGeom>
          <a:noFill/>
          <a:ln>
            <a:noFill/>
          </a:ln>
        </p:spPr>
      </p:pic>
      <p:sp>
        <p:nvSpPr>
          <p:cNvPr id="471" name="Google Shape;471;p87"/>
          <p:cNvSpPr txBox="1"/>
          <p:nvPr/>
        </p:nvSpPr>
        <p:spPr>
          <a:xfrm>
            <a:off x="351275" y="92850"/>
            <a:ext cx="3918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Arrays</a:t>
            </a:r>
            <a:endParaRPr b="0" i="0" sz="4009"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8"/>
          <p:cNvSpPr txBox="1"/>
          <p:nvPr/>
        </p:nvSpPr>
        <p:spPr>
          <a:xfrm>
            <a:off x="358000" y="106300"/>
            <a:ext cx="4106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Strings</a:t>
            </a:r>
            <a:endParaRPr b="0" i="0" sz="4009" u="none" cap="none" strike="noStrike">
              <a:solidFill>
                <a:srgbClr val="000000"/>
              </a:solidFill>
              <a:latin typeface="Calibri"/>
              <a:ea typeface="Calibri"/>
              <a:cs typeface="Calibri"/>
              <a:sym typeface="Calibri"/>
            </a:endParaRPr>
          </a:p>
        </p:txBody>
      </p:sp>
      <p:pic>
        <p:nvPicPr>
          <p:cNvPr id="478" name="Google Shape;478;p88"/>
          <p:cNvPicPr preferRelativeResize="0"/>
          <p:nvPr/>
        </p:nvPicPr>
        <p:blipFill rotWithShape="1">
          <a:blip r:embed="rId3">
            <a:alphaModFix/>
          </a:blip>
          <a:srcRect b="0" l="0" r="0" t="0"/>
          <a:stretch/>
        </p:blipFill>
        <p:spPr>
          <a:xfrm>
            <a:off x="0" y="1139200"/>
            <a:ext cx="9144001"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9"/>
          <p:cNvSpPr/>
          <p:nvPr/>
        </p:nvSpPr>
        <p:spPr>
          <a:xfrm>
            <a:off x="372600" y="32175"/>
            <a:ext cx="4663200" cy="64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Operations on Strings</a:t>
            </a:r>
            <a:endParaRPr b="0" i="0" sz="4000" u="none" cap="none" strike="noStrike">
              <a:solidFill>
                <a:schemeClr val="dk1"/>
              </a:solidFill>
              <a:latin typeface="Arial"/>
              <a:ea typeface="Arial"/>
              <a:cs typeface="Arial"/>
              <a:sym typeface="Arial"/>
            </a:endParaRPr>
          </a:p>
        </p:txBody>
      </p:sp>
      <p:sp>
        <p:nvSpPr>
          <p:cNvPr id="484" name="Google Shape;484;p89"/>
          <p:cNvSpPr/>
          <p:nvPr/>
        </p:nvSpPr>
        <p:spPr>
          <a:xfrm>
            <a:off x="291600" y="819550"/>
            <a:ext cx="7244700" cy="3036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length(): </a:t>
            </a:r>
            <a:r>
              <a:rPr b="0" i="0" lang="en-CA" sz="2000" u="none" cap="none" strike="noStrike">
                <a:solidFill>
                  <a:srgbClr val="000000"/>
                </a:solidFill>
                <a:latin typeface="Calibri"/>
                <a:ea typeface="Calibri"/>
                <a:cs typeface="Calibri"/>
                <a:sym typeface="Calibri"/>
              </a:rPr>
              <a:t>It returns </a:t>
            </a:r>
            <a:r>
              <a:rPr lang="en-CA" sz="2000">
                <a:latin typeface="Calibri"/>
                <a:ea typeface="Calibri"/>
                <a:cs typeface="Calibri"/>
                <a:sym typeface="Calibri"/>
              </a:rPr>
              <a:t>the</a:t>
            </a:r>
            <a:r>
              <a:rPr b="0" i="0" lang="en-CA" sz="2000" u="none" cap="none" strike="noStrike">
                <a:solidFill>
                  <a:srgbClr val="000000"/>
                </a:solidFill>
                <a:latin typeface="Calibri"/>
                <a:ea typeface="Calibri"/>
                <a:cs typeface="Calibri"/>
                <a:sym typeface="Calibri"/>
              </a:rPr>
              <a:t> total number of characters </a:t>
            </a:r>
            <a:r>
              <a:rPr lang="en-CA" sz="2000">
                <a:latin typeface="Calibri"/>
                <a:ea typeface="Calibri"/>
                <a:cs typeface="Calibri"/>
                <a:sym typeface="Calibri"/>
              </a:rPr>
              <a:t>of</a:t>
            </a:r>
            <a:r>
              <a:rPr b="0" i="0" lang="en-CA" sz="2000" u="none" cap="none" strike="noStrike">
                <a:solidFill>
                  <a:srgbClr val="000000"/>
                </a:solidFill>
                <a:latin typeface="Calibri"/>
                <a:ea typeface="Calibri"/>
                <a:cs typeface="Calibri"/>
                <a:sym typeface="Calibri"/>
              </a:rPr>
              <a:t> a </a:t>
            </a:r>
            <a:r>
              <a:rPr lang="en-CA" sz="2000">
                <a:latin typeface="Calibri"/>
                <a:ea typeface="Calibri"/>
                <a:cs typeface="Calibri"/>
                <a:sym typeface="Calibri"/>
              </a:rPr>
              <a:t>s</a:t>
            </a:r>
            <a:r>
              <a:rPr b="0" i="0" lang="en-CA" sz="2000" u="none" cap="none" strike="noStrike">
                <a:solidFill>
                  <a:srgbClr val="000000"/>
                </a:solidFill>
                <a:latin typeface="Calibri"/>
                <a:ea typeface="Calibri"/>
                <a:cs typeface="Calibri"/>
                <a:sym typeface="Calibri"/>
              </a:rPr>
              <a:t>tring.</a:t>
            </a:r>
            <a:endParaRPr b="0" i="0" sz="2000" u="none" cap="none" strike="noStrike">
              <a:solidFill>
                <a:schemeClr val="dk1"/>
              </a:solidFill>
              <a:latin typeface="Arial"/>
              <a:ea typeface="Arial"/>
              <a:cs typeface="Arial"/>
              <a:sym typeface="Arial"/>
            </a:endParaRPr>
          </a:p>
        </p:txBody>
      </p:sp>
      <p:sp>
        <p:nvSpPr>
          <p:cNvPr id="485" name="Google Shape;485;p89"/>
          <p:cNvSpPr/>
          <p:nvPr/>
        </p:nvSpPr>
        <p:spPr>
          <a:xfrm>
            <a:off x="291600" y="1940250"/>
            <a:ext cx="8738100" cy="3648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concat() : </a:t>
            </a:r>
            <a:r>
              <a:rPr lang="en-CA" sz="2000">
                <a:latin typeface="Calibri"/>
                <a:ea typeface="Calibri"/>
                <a:cs typeface="Calibri"/>
                <a:sym typeface="Calibri"/>
              </a:rPr>
              <a:t>It concatenates two strings.</a:t>
            </a:r>
            <a:r>
              <a:rPr b="0" i="0" lang="en-CA" sz="2000" u="none" cap="none" strike="noStrike">
                <a:solidFill>
                  <a:srgbClr val="000000"/>
                </a:solidFill>
                <a:latin typeface="Calibri"/>
                <a:ea typeface="Calibri"/>
                <a:cs typeface="Calibri"/>
                <a:sym typeface="Calibri"/>
              </a:rPr>
              <a:t> It append</a:t>
            </a:r>
            <a:r>
              <a:rPr lang="en-CA" sz="2000">
                <a:latin typeface="Calibri"/>
                <a:ea typeface="Calibri"/>
                <a:cs typeface="Calibri"/>
                <a:sym typeface="Calibri"/>
              </a:rPr>
              <a:t>s</a:t>
            </a:r>
            <a:r>
              <a:rPr b="0" i="0" lang="en-CA" sz="2000" u="none" cap="none" strike="noStrike">
                <a:solidFill>
                  <a:srgbClr val="000000"/>
                </a:solidFill>
                <a:latin typeface="Calibri"/>
                <a:ea typeface="Calibri"/>
                <a:cs typeface="Calibri"/>
                <a:sym typeface="Calibri"/>
              </a:rPr>
              <a:t> another string to the string.</a:t>
            </a:r>
            <a:endParaRPr b="0" i="0" sz="2000" u="none" cap="none" strike="noStrike">
              <a:solidFill>
                <a:schemeClr val="dk1"/>
              </a:solidFill>
              <a:latin typeface="Arial"/>
              <a:ea typeface="Arial"/>
              <a:cs typeface="Arial"/>
              <a:sym typeface="Arial"/>
            </a:endParaRPr>
          </a:p>
        </p:txBody>
      </p:sp>
      <p:grpSp>
        <p:nvGrpSpPr>
          <p:cNvPr id="486" name="Google Shape;486;p89"/>
          <p:cNvGrpSpPr/>
          <p:nvPr/>
        </p:nvGrpSpPr>
        <p:grpSpPr>
          <a:xfrm>
            <a:off x="862095" y="2434132"/>
            <a:ext cx="7482849" cy="639000"/>
            <a:chOff x="301320" y="2495520"/>
            <a:chExt cx="7482849" cy="639000"/>
          </a:xfrm>
        </p:grpSpPr>
        <p:sp>
          <p:nvSpPr>
            <p:cNvPr id="487" name="Google Shape;487;p89"/>
            <p:cNvSpPr/>
            <p:nvPr/>
          </p:nvSpPr>
          <p:spPr>
            <a:xfrm>
              <a:off x="301320" y="2495520"/>
              <a:ext cx="2529720" cy="639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a:t>
              </a:r>
              <a:r>
                <a:rPr lang="en-CA" sz="1800">
                  <a:solidFill>
                    <a:srgbClr val="FFFFFF"/>
                  </a:solidFill>
                  <a:latin typeface="Calibri"/>
                  <a:ea typeface="Calibri"/>
                  <a:cs typeface="Calibri"/>
                  <a:sym typeface="Calibri"/>
                </a:rPr>
                <a:t>str1 </a:t>
              </a:r>
              <a:r>
                <a:rPr b="0" i="0" lang="en-CA" sz="1800" u="none" cap="none" strike="noStrike">
                  <a:solidFill>
                    <a:srgbClr val="FFFFFF"/>
                  </a:solidFill>
                  <a:latin typeface="Calibri"/>
                  <a:ea typeface="Calibri"/>
                  <a:cs typeface="Calibri"/>
                  <a:sym typeface="Calibri"/>
                </a:rPr>
                <a:t>= “Welcome”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a:t>
              </a:r>
              <a:r>
                <a:rPr lang="en-CA" sz="1800">
                  <a:solidFill>
                    <a:srgbClr val="FFFFFF"/>
                  </a:solidFill>
                  <a:latin typeface="Calibri"/>
                  <a:ea typeface="Calibri"/>
                  <a:cs typeface="Calibri"/>
                  <a:sym typeface="Calibri"/>
                </a:rPr>
                <a:t>tr2 </a:t>
              </a:r>
              <a:r>
                <a:rPr b="0" i="0" lang="en-CA" sz="1800" u="none" cap="none" strike="noStrike">
                  <a:solidFill>
                    <a:srgbClr val="FFFFFF"/>
                  </a:solidFill>
                  <a:latin typeface="Calibri"/>
                  <a:ea typeface="Calibri"/>
                  <a:cs typeface="Calibri"/>
                  <a:sym typeface="Calibri"/>
                </a:rPr>
                <a:t>= “ To Java”</a:t>
              </a:r>
              <a:endParaRPr b="0" i="0" sz="1800" u="none" cap="none" strike="noStrike">
                <a:solidFill>
                  <a:schemeClr val="dk1"/>
                </a:solidFill>
                <a:latin typeface="Arial"/>
                <a:ea typeface="Arial"/>
                <a:cs typeface="Arial"/>
                <a:sym typeface="Arial"/>
              </a:endParaRPr>
            </a:p>
          </p:txBody>
        </p:sp>
        <p:sp>
          <p:nvSpPr>
            <p:cNvPr id="488" name="Google Shape;488;p89"/>
            <p:cNvSpPr/>
            <p:nvPr/>
          </p:nvSpPr>
          <p:spPr>
            <a:xfrm>
              <a:off x="3087350" y="2647813"/>
              <a:ext cx="20136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i="0" lang="en-CA" sz="1800" u="none" cap="none" strike="noStrike">
                  <a:solidFill>
                    <a:srgbClr val="FFFFFF"/>
                  </a:solidFill>
                  <a:latin typeface="Calibri"/>
                  <a:ea typeface="Calibri"/>
                  <a:cs typeface="Calibri"/>
                  <a:sym typeface="Calibri"/>
                </a:rPr>
                <a:t>str1.concat</a:t>
              </a:r>
              <a:r>
                <a:rPr lang="en-CA" sz="1800">
                  <a:solidFill>
                    <a:srgbClr val="FFFFFF"/>
                  </a:solidFill>
                  <a:latin typeface="Calibri"/>
                  <a:ea typeface="Calibri"/>
                  <a:cs typeface="Calibri"/>
                  <a:sym typeface="Calibri"/>
                </a:rPr>
                <a:t>(</a:t>
              </a:r>
              <a:r>
                <a:rPr i="0" lang="en-CA" sz="1800" u="none" cap="none" strike="noStrike">
                  <a:solidFill>
                    <a:srgbClr val="FFFFFF"/>
                  </a:solidFill>
                  <a:latin typeface="Calibri"/>
                  <a:ea typeface="Calibri"/>
                  <a:cs typeface="Calibri"/>
                  <a:sym typeface="Calibri"/>
                </a:rPr>
                <a:t>s</a:t>
              </a:r>
              <a:r>
                <a:rPr lang="en-CA" sz="1800">
                  <a:solidFill>
                    <a:srgbClr val="FFFFFF"/>
                  </a:solidFill>
                  <a:latin typeface="Calibri"/>
                  <a:ea typeface="Calibri"/>
                  <a:cs typeface="Calibri"/>
                  <a:sym typeface="Calibri"/>
                </a:rPr>
                <a:t>tr2</a:t>
              </a:r>
              <a:r>
                <a:rPr i="0" lang="en-CA" sz="1800" u="none" cap="none" strike="noStrike">
                  <a:solidFill>
                    <a:srgbClr val="FFFFFF"/>
                  </a:solidFill>
                  <a:latin typeface="Calibri"/>
                  <a:ea typeface="Calibri"/>
                  <a:cs typeface="Calibri"/>
                  <a:sym typeface="Calibri"/>
                </a:rPr>
                <a:t>)</a:t>
              </a:r>
              <a:endParaRPr i="0" sz="1800" u="none" cap="none" strike="noStrike">
                <a:solidFill>
                  <a:schemeClr val="dk1"/>
                </a:solidFill>
                <a:latin typeface="Calibri"/>
                <a:ea typeface="Calibri"/>
                <a:cs typeface="Calibri"/>
                <a:sym typeface="Calibri"/>
              </a:endParaRPr>
            </a:p>
          </p:txBody>
        </p:sp>
        <p:sp>
          <p:nvSpPr>
            <p:cNvPr id="489" name="Google Shape;489;p89"/>
            <p:cNvSpPr/>
            <p:nvPr/>
          </p:nvSpPr>
          <p:spPr>
            <a:xfrm>
              <a:off x="5882769" y="2631063"/>
              <a:ext cx="1901400" cy="367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Welcome To Java</a:t>
              </a:r>
              <a:endParaRPr b="0" i="0" sz="1800" u="none" cap="none" strike="noStrike">
                <a:solidFill>
                  <a:schemeClr val="dk1"/>
                </a:solidFill>
                <a:latin typeface="Arial"/>
                <a:ea typeface="Arial"/>
                <a:cs typeface="Arial"/>
                <a:sym typeface="Arial"/>
              </a:endParaRPr>
            </a:p>
          </p:txBody>
        </p:sp>
        <p:sp>
          <p:nvSpPr>
            <p:cNvPr id="490" name="Google Shape;490;p89"/>
            <p:cNvSpPr/>
            <p:nvPr/>
          </p:nvSpPr>
          <p:spPr>
            <a:xfrm>
              <a:off x="2666880" y="272412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9"/>
            <p:cNvSpPr/>
            <p:nvPr/>
          </p:nvSpPr>
          <p:spPr>
            <a:xfrm>
              <a:off x="5042476" y="2723063"/>
              <a:ext cx="8403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89"/>
          <p:cNvSpPr/>
          <p:nvPr/>
        </p:nvSpPr>
        <p:spPr>
          <a:xfrm>
            <a:off x="328500" y="3345650"/>
            <a:ext cx="8487000" cy="3036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trim()</a:t>
            </a:r>
            <a:r>
              <a:rPr b="0" i="0" lang="en-CA" sz="2000" u="none" cap="none" strike="noStrike">
                <a:solidFill>
                  <a:srgbClr val="000000"/>
                </a:solidFill>
                <a:latin typeface="Calibri"/>
                <a:ea typeface="Calibri"/>
                <a:cs typeface="Calibri"/>
                <a:sym typeface="Calibri"/>
              </a:rPr>
              <a:t> : </a:t>
            </a:r>
            <a:r>
              <a:rPr lang="en-CA" sz="2000">
                <a:latin typeface="Calibri"/>
                <a:ea typeface="Calibri"/>
                <a:cs typeface="Calibri"/>
                <a:sym typeface="Calibri"/>
              </a:rPr>
              <a:t>R</a:t>
            </a:r>
            <a:r>
              <a:rPr b="0" i="0" lang="en-CA" sz="2000" u="none" cap="none" strike="noStrike">
                <a:solidFill>
                  <a:srgbClr val="000000"/>
                </a:solidFill>
                <a:latin typeface="Calibri"/>
                <a:ea typeface="Calibri"/>
                <a:cs typeface="Calibri"/>
                <a:sym typeface="Calibri"/>
              </a:rPr>
              <a:t>emoves the leading and trailing white spaces</a:t>
            </a:r>
            <a:r>
              <a:rPr lang="en-CA" sz="2000">
                <a:latin typeface="Calibri"/>
                <a:ea typeface="Calibri"/>
                <a:cs typeface="Calibri"/>
                <a:sym typeface="Calibri"/>
              </a:rPr>
              <a:t> of the string</a:t>
            </a:r>
            <a:r>
              <a:rPr b="0" i="0" lang="en-CA" sz="2000" u="none" cap="none" strike="noStrike">
                <a:solidFill>
                  <a:srgbClr val="000000"/>
                </a:solidFill>
                <a:latin typeface="Calibri"/>
                <a:ea typeface="Calibri"/>
                <a:cs typeface="Calibri"/>
                <a:sym typeface="Calibri"/>
              </a:rPr>
              <a:t>. </a:t>
            </a:r>
            <a:endParaRPr b="0" i="0" sz="2000" u="none" cap="none" strike="noStrike">
              <a:solidFill>
                <a:schemeClr val="dk1"/>
              </a:solidFill>
              <a:latin typeface="Arial"/>
              <a:ea typeface="Arial"/>
              <a:cs typeface="Arial"/>
              <a:sym typeface="Arial"/>
            </a:endParaRPr>
          </a:p>
        </p:txBody>
      </p:sp>
      <p:grpSp>
        <p:nvGrpSpPr>
          <p:cNvPr id="493" name="Google Shape;493;p89"/>
          <p:cNvGrpSpPr/>
          <p:nvPr/>
        </p:nvGrpSpPr>
        <p:grpSpPr>
          <a:xfrm>
            <a:off x="862100" y="3815620"/>
            <a:ext cx="6239880" cy="364805"/>
            <a:chOff x="291600" y="3739320"/>
            <a:chExt cx="6239880" cy="364805"/>
          </a:xfrm>
        </p:grpSpPr>
        <p:sp>
          <p:nvSpPr>
            <p:cNvPr id="494" name="Google Shape;494;p89"/>
            <p:cNvSpPr/>
            <p:nvPr/>
          </p:nvSpPr>
          <p:spPr>
            <a:xfrm>
              <a:off x="291600" y="3739320"/>
              <a:ext cx="296856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   Welcome   ”</a:t>
              </a:r>
              <a:endParaRPr b="0" i="0" sz="1800" u="none" cap="none" strike="noStrike">
                <a:solidFill>
                  <a:schemeClr val="dk1"/>
                </a:solidFill>
                <a:latin typeface="Arial"/>
                <a:ea typeface="Arial"/>
                <a:cs typeface="Arial"/>
                <a:sym typeface="Arial"/>
              </a:endParaRPr>
            </a:p>
          </p:txBody>
        </p:sp>
        <p:sp>
          <p:nvSpPr>
            <p:cNvPr id="495" name="Google Shape;495;p89"/>
            <p:cNvSpPr/>
            <p:nvPr/>
          </p:nvSpPr>
          <p:spPr>
            <a:xfrm>
              <a:off x="3476874" y="3739325"/>
              <a:ext cx="11496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str.trim()</a:t>
              </a:r>
              <a:endParaRPr b="0" i="0" sz="1800" u="none" cap="none" strike="noStrike">
                <a:solidFill>
                  <a:schemeClr val="dk1"/>
                </a:solidFill>
                <a:latin typeface="Arial"/>
                <a:ea typeface="Arial"/>
                <a:cs typeface="Arial"/>
                <a:sym typeface="Arial"/>
              </a:endParaRPr>
            </a:p>
          </p:txBody>
        </p:sp>
        <p:sp>
          <p:nvSpPr>
            <p:cNvPr id="496" name="Google Shape;496;p89"/>
            <p:cNvSpPr/>
            <p:nvPr/>
          </p:nvSpPr>
          <p:spPr>
            <a:xfrm>
              <a:off x="5306400" y="3739320"/>
              <a:ext cx="122508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Welcome</a:t>
              </a:r>
              <a:endParaRPr b="0" i="0" sz="1800" u="none" cap="none" strike="noStrike">
                <a:solidFill>
                  <a:schemeClr val="dk1"/>
                </a:solidFill>
                <a:latin typeface="Arial"/>
                <a:ea typeface="Arial"/>
                <a:cs typeface="Arial"/>
                <a:sym typeface="Arial"/>
              </a:endParaRPr>
            </a:p>
          </p:txBody>
        </p:sp>
        <p:sp>
          <p:nvSpPr>
            <p:cNvPr id="497" name="Google Shape;497;p89"/>
            <p:cNvSpPr/>
            <p:nvPr/>
          </p:nvSpPr>
          <p:spPr>
            <a:xfrm>
              <a:off x="3023280" y="381564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9"/>
            <p:cNvSpPr/>
            <p:nvPr/>
          </p:nvSpPr>
          <p:spPr>
            <a:xfrm>
              <a:off x="4547520" y="3815640"/>
              <a:ext cx="76176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89"/>
          <p:cNvGrpSpPr/>
          <p:nvPr/>
        </p:nvGrpSpPr>
        <p:grpSpPr>
          <a:xfrm>
            <a:off x="862095" y="1326938"/>
            <a:ext cx="4966200" cy="364680"/>
            <a:chOff x="299520" y="1276200"/>
            <a:chExt cx="4966200" cy="364680"/>
          </a:xfrm>
        </p:grpSpPr>
        <p:sp>
          <p:nvSpPr>
            <p:cNvPr id="500" name="Google Shape;500;p89"/>
            <p:cNvSpPr/>
            <p:nvPr/>
          </p:nvSpPr>
          <p:spPr>
            <a:xfrm>
              <a:off x="299520" y="127620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01" name="Google Shape;501;p89"/>
            <p:cNvSpPr/>
            <p:nvPr/>
          </p:nvSpPr>
          <p:spPr>
            <a:xfrm>
              <a:off x="3102840" y="1276200"/>
              <a:ext cx="1374480" cy="36468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i="0" lang="en-CA" sz="1800" u="none" cap="none" strike="noStrike">
                  <a:solidFill>
                    <a:srgbClr val="FFFFFF"/>
                  </a:solidFill>
                  <a:latin typeface="Calibri"/>
                  <a:ea typeface="Calibri"/>
                  <a:cs typeface="Calibri"/>
                  <a:sym typeface="Calibri"/>
                </a:rPr>
                <a:t>str.length()</a:t>
              </a:r>
              <a:endParaRPr i="0" sz="1800" u="none" cap="none" strike="noStrike">
                <a:solidFill>
                  <a:schemeClr val="dk1"/>
                </a:solidFill>
                <a:latin typeface="Calibri"/>
                <a:ea typeface="Calibri"/>
                <a:cs typeface="Calibri"/>
                <a:sym typeface="Calibri"/>
              </a:endParaRPr>
            </a:p>
          </p:txBody>
        </p:sp>
        <p:sp>
          <p:nvSpPr>
            <p:cNvPr id="502" name="Google Shape;502;p89"/>
            <p:cNvSpPr/>
            <p:nvPr/>
          </p:nvSpPr>
          <p:spPr>
            <a:xfrm>
              <a:off x="4941360" y="1276200"/>
              <a:ext cx="32436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7</a:t>
              </a:r>
              <a:endParaRPr b="0" i="0" sz="1800" u="none" cap="none" strike="noStrike">
                <a:solidFill>
                  <a:schemeClr val="dk1"/>
                </a:solidFill>
                <a:latin typeface="Arial"/>
                <a:ea typeface="Arial"/>
                <a:cs typeface="Arial"/>
                <a:sym typeface="Arial"/>
              </a:endParaRPr>
            </a:p>
          </p:txBody>
        </p:sp>
        <p:sp>
          <p:nvSpPr>
            <p:cNvPr id="503" name="Google Shape;503;p89"/>
            <p:cNvSpPr/>
            <p:nvPr/>
          </p:nvSpPr>
          <p:spPr>
            <a:xfrm>
              <a:off x="2666880" y="135252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9"/>
            <p:cNvSpPr/>
            <p:nvPr/>
          </p:nvSpPr>
          <p:spPr>
            <a:xfrm>
              <a:off x="4419726" y="1352513"/>
              <a:ext cx="5217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90"/>
          <p:cNvSpPr/>
          <p:nvPr/>
        </p:nvSpPr>
        <p:spPr>
          <a:xfrm>
            <a:off x="350700" y="43025"/>
            <a:ext cx="48957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Operations on Strings</a:t>
            </a:r>
            <a:endParaRPr b="0" i="0" sz="4000" u="none" cap="none" strike="noStrike">
              <a:solidFill>
                <a:schemeClr val="dk1"/>
              </a:solidFill>
              <a:latin typeface="Arial"/>
              <a:ea typeface="Arial"/>
              <a:cs typeface="Arial"/>
              <a:sym typeface="Arial"/>
            </a:endParaRPr>
          </a:p>
        </p:txBody>
      </p:sp>
      <p:sp>
        <p:nvSpPr>
          <p:cNvPr id="510" name="Google Shape;510;p90"/>
          <p:cNvSpPr/>
          <p:nvPr/>
        </p:nvSpPr>
        <p:spPr>
          <a:xfrm>
            <a:off x="226500" y="818825"/>
            <a:ext cx="8544300" cy="5160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lang="en-CA" sz="2000">
                <a:latin typeface="Calibri"/>
                <a:ea typeface="Calibri"/>
                <a:cs typeface="Calibri"/>
                <a:sym typeface="Calibri"/>
              </a:rPr>
              <a:t>charAt():</a:t>
            </a:r>
            <a:r>
              <a:rPr b="1" i="0" lang="en-CA" sz="2000" u="none" cap="none" strike="noStrike">
                <a:solidFill>
                  <a:srgbClr val="000000"/>
                </a:solidFill>
                <a:latin typeface="Calibri"/>
                <a:ea typeface="Calibri"/>
                <a:cs typeface="Calibri"/>
                <a:sym typeface="Calibri"/>
              </a:rPr>
              <a:t>  </a:t>
            </a:r>
            <a:r>
              <a:rPr b="0" i="0" lang="en-CA" sz="2000" u="none" cap="none" strike="noStrike">
                <a:solidFill>
                  <a:srgbClr val="000000"/>
                </a:solidFill>
                <a:latin typeface="Calibri"/>
                <a:ea typeface="Calibri"/>
                <a:cs typeface="Calibri"/>
                <a:sym typeface="Calibri"/>
              </a:rPr>
              <a:t>Returns </a:t>
            </a:r>
            <a:r>
              <a:rPr lang="en-CA" sz="2000">
                <a:latin typeface="Calibri"/>
                <a:ea typeface="Calibri"/>
                <a:cs typeface="Calibri"/>
                <a:sym typeface="Calibri"/>
              </a:rPr>
              <a:t>the</a:t>
            </a:r>
            <a:r>
              <a:rPr b="0" i="0" lang="en-CA" sz="2000" u="none" cap="none" strike="noStrike">
                <a:solidFill>
                  <a:srgbClr val="000000"/>
                </a:solidFill>
                <a:latin typeface="Calibri"/>
                <a:ea typeface="Calibri"/>
                <a:cs typeface="Calibri"/>
                <a:sym typeface="Calibri"/>
              </a:rPr>
              <a:t> char value at the given index number. The index number starts from 0.</a:t>
            </a:r>
            <a:endParaRPr b="0" i="0" sz="2000" u="none" cap="none" strike="noStrike">
              <a:solidFill>
                <a:schemeClr val="dk1"/>
              </a:solidFill>
              <a:latin typeface="Arial"/>
              <a:ea typeface="Arial"/>
              <a:cs typeface="Arial"/>
              <a:sym typeface="Arial"/>
            </a:endParaRPr>
          </a:p>
        </p:txBody>
      </p:sp>
      <p:sp>
        <p:nvSpPr>
          <p:cNvPr id="511" name="Google Shape;511;p90"/>
          <p:cNvSpPr/>
          <p:nvPr/>
        </p:nvSpPr>
        <p:spPr>
          <a:xfrm>
            <a:off x="196313" y="2055750"/>
            <a:ext cx="7713900" cy="5160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contains() </a:t>
            </a:r>
            <a:r>
              <a:rPr b="0" i="0" lang="en-CA" sz="2000" u="none" cap="none" strike="noStrike">
                <a:solidFill>
                  <a:srgbClr val="000000"/>
                </a:solidFill>
                <a:latin typeface="Calibri"/>
                <a:ea typeface="Calibri"/>
                <a:cs typeface="Calibri"/>
                <a:sym typeface="Calibri"/>
              </a:rPr>
              <a:t>: Searches </a:t>
            </a:r>
            <a:r>
              <a:rPr lang="en-CA" sz="2000">
                <a:latin typeface="Calibri"/>
                <a:ea typeface="Calibri"/>
                <a:cs typeface="Calibri"/>
                <a:sym typeface="Calibri"/>
              </a:rPr>
              <a:t>for a</a:t>
            </a:r>
            <a:r>
              <a:rPr b="0" i="0" lang="en-CA" sz="2000" u="none" cap="none" strike="noStrike">
                <a:solidFill>
                  <a:srgbClr val="000000"/>
                </a:solidFill>
                <a:latin typeface="Calibri"/>
                <a:ea typeface="Calibri"/>
                <a:cs typeface="Calibri"/>
                <a:sym typeface="Calibri"/>
              </a:rPr>
              <a:t> sequence of characters </a:t>
            </a:r>
            <a:r>
              <a:rPr lang="en-CA" sz="2000">
                <a:latin typeface="Calibri"/>
                <a:ea typeface="Calibri"/>
                <a:cs typeface="Calibri"/>
                <a:sym typeface="Calibri"/>
              </a:rPr>
              <a:t>within a</a:t>
            </a:r>
            <a:r>
              <a:rPr b="0" i="0" lang="en-CA" sz="2000" u="none" cap="none" strike="noStrike">
                <a:solidFill>
                  <a:srgbClr val="000000"/>
                </a:solidFill>
                <a:latin typeface="Calibri"/>
                <a:ea typeface="Calibri"/>
                <a:cs typeface="Calibri"/>
                <a:sym typeface="Calibri"/>
              </a:rPr>
              <a:t> string.</a:t>
            </a:r>
            <a:endParaRPr b="0" i="0" sz="2000" u="none" cap="none" strike="noStrike">
              <a:solidFill>
                <a:schemeClr val="dk1"/>
              </a:solidFill>
              <a:latin typeface="Arial"/>
              <a:ea typeface="Arial"/>
              <a:cs typeface="Arial"/>
              <a:sym typeface="Arial"/>
            </a:endParaRPr>
          </a:p>
        </p:txBody>
      </p:sp>
      <p:grpSp>
        <p:nvGrpSpPr>
          <p:cNvPr id="512" name="Google Shape;512;p90"/>
          <p:cNvGrpSpPr/>
          <p:nvPr/>
        </p:nvGrpSpPr>
        <p:grpSpPr>
          <a:xfrm>
            <a:off x="796352" y="2536945"/>
            <a:ext cx="6513840" cy="379688"/>
            <a:chOff x="291240" y="2493720"/>
            <a:chExt cx="6513840" cy="379688"/>
          </a:xfrm>
        </p:grpSpPr>
        <p:sp>
          <p:nvSpPr>
            <p:cNvPr id="513" name="Google Shape;513;p90"/>
            <p:cNvSpPr/>
            <p:nvPr/>
          </p:nvSpPr>
          <p:spPr>
            <a:xfrm>
              <a:off x="291240" y="2508607"/>
              <a:ext cx="26028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14" name="Google Shape;514;p90"/>
            <p:cNvSpPr/>
            <p:nvPr/>
          </p:nvSpPr>
          <p:spPr>
            <a:xfrm>
              <a:off x="3110040" y="2493720"/>
              <a:ext cx="22998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i="0" lang="en-CA" sz="1800" u="none" cap="none" strike="noStrike">
                  <a:solidFill>
                    <a:srgbClr val="FFFFFF"/>
                  </a:solidFill>
                  <a:latin typeface="Calibri"/>
                  <a:ea typeface="Calibri"/>
                  <a:cs typeface="Calibri"/>
                  <a:sym typeface="Calibri"/>
                </a:rPr>
                <a:t>str.contains(“Wel”)</a:t>
              </a:r>
              <a:endParaRPr i="0" sz="1800" u="none" cap="none" strike="noStrike">
                <a:solidFill>
                  <a:schemeClr val="dk1"/>
                </a:solidFill>
                <a:latin typeface="Calibri"/>
                <a:ea typeface="Calibri"/>
                <a:cs typeface="Calibri"/>
                <a:sym typeface="Calibri"/>
              </a:endParaRPr>
            </a:p>
          </p:txBody>
        </p:sp>
        <p:sp>
          <p:nvSpPr>
            <p:cNvPr id="515" name="Google Shape;515;p90"/>
            <p:cNvSpPr/>
            <p:nvPr/>
          </p:nvSpPr>
          <p:spPr>
            <a:xfrm>
              <a:off x="6095880" y="2495520"/>
              <a:ext cx="709200" cy="367878"/>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t</a:t>
              </a:r>
              <a:r>
                <a:rPr b="0" i="0" lang="en-CA" sz="1800" u="none" cap="none" strike="noStrike">
                  <a:solidFill>
                    <a:srgbClr val="FFFFFF"/>
                  </a:solidFill>
                  <a:latin typeface="Calibri"/>
                  <a:ea typeface="Calibri"/>
                  <a:cs typeface="Calibri"/>
                  <a:sym typeface="Calibri"/>
                </a:rPr>
                <a:t>rue</a:t>
              </a:r>
              <a:endParaRPr b="0" i="0" sz="1800" u="none" cap="none" strike="noStrike">
                <a:solidFill>
                  <a:schemeClr val="dk1"/>
                </a:solidFill>
                <a:latin typeface="Arial"/>
                <a:ea typeface="Arial"/>
                <a:cs typeface="Arial"/>
                <a:sym typeface="Arial"/>
              </a:endParaRPr>
            </a:p>
          </p:txBody>
        </p:sp>
        <p:sp>
          <p:nvSpPr>
            <p:cNvPr id="516" name="Google Shape;516;p90"/>
            <p:cNvSpPr/>
            <p:nvPr/>
          </p:nvSpPr>
          <p:spPr>
            <a:xfrm>
              <a:off x="2691720" y="257688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0"/>
            <p:cNvSpPr/>
            <p:nvPr/>
          </p:nvSpPr>
          <p:spPr>
            <a:xfrm>
              <a:off x="5257800" y="2571850"/>
              <a:ext cx="8382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90"/>
          <p:cNvSpPr/>
          <p:nvPr/>
        </p:nvSpPr>
        <p:spPr>
          <a:xfrm>
            <a:off x="226500" y="3106750"/>
            <a:ext cx="7926600" cy="5160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equals() : </a:t>
            </a:r>
            <a:r>
              <a:rPr b="0" i="0" lang="en-CA" sz="2000" u="none" cap="none" strike="noStrike">
                <a:solidFill>
                  <a:srgbClr val="000000"/>
                </a:solidFill>
                <a:latin typeface="Calibri"/>
                <a:ea typeface="Calibri"/>
                <a:cs typeface="Calibri"/>
                <a:sym typeface="Calibri"/>
              </a:rPr>
              <a:t>Compares the con</a:t>
            </a:r>
            <a:r>
              <a:rPr lang="en-CA" sz="2000">
                <a:latin typeface="Calibri"/>
                <a:ea typeface="Calibri"/>
                <a:cs typeface="Calibri"/>
                <a:sym typeface="Calibri"/>
              </a:rPr>
              <a:t>tent of </a:t>
            </a:r>
            <a:r>
              <a:rPr b="0" i="0" lang="en-CA" sz="2000" u="none" cap="none" strike="noStrike">
                <a:solidFill>
                  <a:srgbClr val="000000"/>
                </a:solidFill>
                <a:latin typeface="Calibri"/>
                <a:ea typeface="Calibri"/>
                <a:cs typeface="Calibri"/>
                <a:sym typeface="Calibri"/>
              </a:rPr>
              <a:t>two strings. </a:t>
            </a:r>
            <a:endParaRPr b="0" i="0" sz="2000" u="none" cap="none" strike="noStrike">
              <a:solidFill>
                <a:schemeClr val="dk1"/>
              </a:solidFill>
              <a:latin typeface="Arial"/>
              <a:ea typeface="Arial"/>
              <a:cs typeface="Arial"/>
              <a:sym typeface="Arial"/>
            </a:endParaRPr>
          </a:p>
        </p:txBody>
      </p:sp>
      <p:grpSp>
        <p:nvGrpSpPr>
          <p:cNvPr id="519" name="Google Shape;519;p90"/>
          <p:cNvGrpSpPr/>
          <p:nvPr/>
        </p:nvGrpSpPr>
        <p:grpSpPr>
          <a:xfrm>
            <a:off x="796345" y="1555175"/>
            <a:ext cx="4946760" cy="364680"/>
            <a:chOff x="299520" y="1276200"/>
            <a:chExt cx="4946760" cy="364680"/>
          </a:xfrm>
        </p:grpSpPr>
        <p:sp>
          <p:nvSpPr>
            <p:cNvPr id="520" name="Google Shape;520;p90"/>
            <p:cNvSpPr/>
            <p:nvPr/>
          </p:nvSpPr>
          <p:spPr>
            <a:xfrm>
              <a:off x="299520" y="127620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21" name="Google Shape;521;p90"/>
            <p:cNvSpPr/>
            <p:nvPr/>
          </p:nvSpPr>
          <p:spPr>
            <a:xfrm>
              <a:off x="3081240" y="1276200"/>
              <a:ext cx="1442880" cy="36468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str.charAt(3)</a:t>
              </a:r>
              <a:endParaRPr b="0" i="0" sz="1800" u="none" cap="none" strike="noStrike">
                <a:solidFill>
                  <a:schemeClr val="dk1"/>
                </a:solidFill>
                <a:latin typeface="Arial"/>
                <a:ea typeface="Arial"/>
                <a:cs typeface="Arial"/>
                <a:sym typeface="Arial"/>
              </a:endParaRPr>
            </a:p>
          </p:txBody>
        </p:sp>
        <p:sp>
          <p:nvSpPr>
            <p:cNvPr id="522" name="Google Shape;522;p90"/>
            <p:cNvSpPr/>
            <p:nvPr/>
          </p:nvSpPr>
          <p:spPr>
            <a:xfrm>
              <a:off x="4941720" y="1276200"/>
              <a:ext cx="30456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c</a:t>
              </a:r>
              <a:endParaRPr b="0" i="0" sz="1800" u="none" cap="none" strike="noStrike">
                <a:solidFill>
                  <a:schemeClr val="dk1"/>
                </a:solidFill>
                <a:latin typeface="Arial"/>
                <a:ea typeface="Arial"/>
                <a:cs typeface="Arial"/>
                <a:sym typeface="Arial"/>
              </a:endParaRPr>
            </a:p>
          </p:txBody>
        </p:sp>
        <p:sp>
          <p:nvSpPr>
            <p:cNvPr id="523" name="Google Shape;523;p90"/>
            <p:cNvSpPr/>
            <p:nvPr/>
          </p:nvSpPr>
          <p:spPr>
            <a:xfrm>
              <a:off x="2666880" y="135252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0"/>
            <p:cNvSpPr/>
            <p:nvPr/>
          </p:nvSpPr>
          <p:spPr>
            <a:xfrm>
              <a:off x="4450326" y="1352525"/>
              <a:ext cx="4914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90"/>
          <p:cNvGrpSpPr/>
          <p:nvPr/>
        </p:nvGrpSpPr>
        <p:grpSpPr>
          <a:xfrm>
            <a:off x="839845" y="3584640"/>
            <a:ext cx="6574320" cy="831600"/>
            <a:chOff x="301320" y="3790800"/>
            <a:chExt cx="6574320" cy="831600"/>
          </a:xfrm>
        </p:grpSpPr>
        <p:sp>
          <p:nvSpPr>
            <p:cNvPr id="526" name="Google Shape;526;p90"/>
            <p:cNvSpPr/>
            <p:nvPr/>
          </p:nvSpPr>
          <p:spPr>
            <a:xfrm>
              <a:off x="301320" y="380052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27" name="Google Shape;527;p90"/>
            <p:cNvSpPr/>
            <p:nvPr/>
          </p:nvSpPr>
          <p:spPr>
            <a:xfrm>
              <a:off x="3081240" y="3790800"/>
              <a:ext cx="2587680" cy="36468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str.equals(“Welcome”)</a:t>
              </a:r>
              <a:endParaRPr b="0" i="0" sz="1800" u="none" cap="none" strike="noStrike">
                <a:solidFill>
                  <a:schemeClr val="dk1"/>
                </a:solidFill>
                <a:latin typeface="Arial"/>
                <a:ea typeface="Arial"/>
                <a:cs typeface="Arial"/>
                <a:sym typeface="Arial"/>
              </a:endParaRPr>
            </a:p>
          </p:txBody>
        </p:sp>
        <p:sp>
          <p:nvSpPr>
            <p:cNvPr id="528" name="Google Shape;528;p90"/>
            <p:cNvSpPr/>
            <p:nvPr/>
          </p:nvSpPr>
          <p:spPr>
            <a:xfrm>
              <a:off x="6139440" y="3790800"/>
              <a:ext cx="66564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t</a:t>
              </a:r>
              <a:r>
                <a:rPr b="0" i="0" lang="en-CA" sz="1800" u="none" cap="none" strike="noStrike">
                  <a:solidFill>
                    <a:srgbClr val="FFFFFF"/>
                  </a:solidFill>
                  <a:latin typeface="Calibri"/>
                  <a:ea typeface="Calibri"/>
                  <a:cs typeface="Calibri"/>
                  <a:sym typeface="Calibri"/>
                </a:rPr>
                <a:t>rue</a:t>
              </a:r>
              <a:endParaRPr b="0" i="0" sz="1800" u="none" cap="none" strike="noStrike">
                <a:solidFill>
                  <a:schemeClr val="dk1"/>
                </a:solidFill>
                <a:latin typeface="Arial"/>
                <a:ea typeface="Arial"/>
                <a:cs typeface="Arial"/>
                <a:sym typeface="Arial"/>
              </a:endParaRPr>
            </a:p>
          </p:txBody>
        </p:sp>
        <p:sp>
          <p:nvSpPr>
            <p:cNvPr id="529" name="Google Shape;529;p90"/>
            <p:cNvSpPr/>
            <p:nvPr/>
          </p:nvSpPr>
          <p:spPr>
            <a:xfrm>
              <a:off x="2670480" y="386712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0"/>
            <p:cNvSpPr/>
            <p:nvPr/>
          </p:nvSpPr>
          <p:spPr>
            <a:xfrm>
              <a:off x="5422325" y="3867110"/>
              <a:ext cx="7170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0"/>
            <p:cNvSpPr/>
            <p:nvPr/>
          </p:nvSpPr>
          <p:spPr>
            <a:xfrm>
              <a:off x="301320" y="425772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32" name="Google Shape;532;p90"/>
            <p:cNvSpPr/>
            <p:nvPr/>
          </p:nvSpPr>
          <p:spPr>
            <a:xfrm>
              <a:off x="3110040" y="4248000"/>
              <a:ext cx="2558880" cy="367878"/>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str.equals(“welcome”)</a:t>
              </a:r>
              <a:endParaRPr b="0" i="0" sz="1800" u="none" cap="none" strike="noStrike">
                <a:solidFill>
                  <a:schemeClr val="dk1"/>
                </a:solidFill>
                <a:latin typeface="Arial"/>
                <a:ea typeface="Arial"/>
                <a:cs typeface="Arial"/>
                <a:sym typeface="Arial"/>
              </a:endParaRPr>
            </a:p>
          </p:txBody>
        </p:sp>
        <p:sp>
          <p:nvSpPr>
            <p:cNvPr id="533" name="Google Shape;533;p90"/>
            <p:cNvSpPr/>
            <p:nvPr/>
          </p:nvSpPr>
          <p:spPr>
            <a:xfrm>
              <a:off x="6121440" y="4248000"/>
              <a:ext cx="75420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f</a:t>
              </a:r>
              <a:r>
                <a:rPr b="0" i="0" lang="en-CA" sz="1800" u="none" cap="none" strike="noStrike">
                  <a:solidFill>
                    <a:srgbClr val="FFFFFF"/>
                  </a:solidFill>
                  <a:latin typeface="Calibri"/>
                  <a:ea typeface="Calibri"/>
                  <a:cs typeface="Calibri"/>
                  <a:sym typeface="Calibri"/>
                </a:rPr>
                <a:t>alse</a:t>
              </a:r>
              <a:endParaRPr b="0" i="0" sz="1800" u="none" cap="none" strike="noStrike">
                <a:solidFill>
                  <a:schemeClr val="dk1"/>
                </a:solidFill>
                <a:latin typeface="Arial"/>
                <a:ea typeface="Arial"/>
                <a:cs typeface="Arial"/>
                <a:sym typeface="Arial"/>
              </a:endParaRPr>
            </a:p>
          </p:txBody>
        </p:sp>
        <p:sp>
          <p:nvSpPr>
            <p:cNvPr id="534" name="Google Shape;534;p90"/>
            <p:cNvSpPr/>
            <p:nvPr/>
          </p:nvSpPr>
          <p:spPr>
            <a:xfrm>
              <a:off x="2670480" y="432432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90"/>
            <p:cNvSpPr/>
            <p:nvPr/>
          </p:nvSpPr>
          <p:spPr>
            <a:xfrm>
              <a:off x="5453280" y="4324320"/>
              <a:ext cx="6854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5"/>
          <p:cNvSpPr txBox="1"/>
          <p:nvPr/>
        </p:nvSpPr>
        <p:spPr>
          <a:xfrm>
            <a:off x="365300" y="89375"/>
            <a:ext cx="68586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Software</a:t>
            </a:r>
            <a:r>
              <a:rPr lang="en-CA" sz="4009">
                <a:latin typeface="Calibri"/>
                <a:ea typeface="Calibri"/>
                <a:cs typeface="Calibri"/>
                <a:sym typeface="Calibri"/>
              </a:rPr>
              <a:t> Components Diagram</a:t>
            </a:r>
            <a:endParaRPr sz="1685"/>
          </a:p>
        </p:txBody>
      </p:sp>
      <p:pic>
        <p:nvPicPr>
          <p:cNvPr id="244" name="Google Shape;244;p55"/>
          <p:cNvPicPr preferRelativeResize="0"/>
          <p:nvPr/>
        </p:nvPicPr>
        <p:blipFill>
          <a:blip r:embed="rId3">
            <a:alphaModFix/>
          </a:blip>
          <a:stretch>
            <a:fillRect/>
          </a:stretch>
        </p:blipFill>
        <p:spPr>
          <a:xfrm>
            <a:off x="1413499" y="800600"/>
            <a:ext cx="5644301" cy="38323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p:nvPr/>
        </p:nvSpPr>
        <p:spPr>
          <a:xfrm>
            <a:off x="7741365" y="1984479"/>
            <a:ext cx="665700" cy="364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t</a:t>
            </a:r>
            <a:r>
              <a:rPr b="0" i="0" lang="en-CA" sz="1800" u="none" cap="none" strike="noStrike">
                <a:solidFill>
                  <a:srgbClr val="FFFFFF"/>
                </a:solidFill>
                <a:latin typeface="Calibri"/>
                <a:ea typeface="Calibri"/>
                <a:cs typeface="Calibri"/>
                <a:sym typeface="Calibri"/>
              </a:rPr>
              <a:t>rue</a:t>
            </a:r>
            <a:endParaRPr b="0" i="0" sz="1800" u="none" cap="none" strike="noStrike">
              <a:solidFill>
                <a:schemeClr val="dk1"/>
              </a:solidFill>
              <a:latin typeface="Arial"/>
              <a:ea typeface="Arial"/>
              <a:cs typeface="Arial"/>
              <a:sym typeface="Arial"/>
            </a:endParaRPr>
          </a:p>
        </p:txBody>
      </p:sp>
      <p:sp>
        <p:nvSpPr>
          <p:cNvPr id="541" name="Google Shape;541;p91"/>
          <p:cNvSpPr/>
          <p:nvPr/>
        </p:nvSpPr>
        <p:spPr>
          <a:xfrm>
            <a:off x="350700" y="30200"/>
            <a:ext cx="49020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Operations on Strings</a:t>
            </a:r>
            <a:endParaRPr b="0" i="0" sz="4000" u="none" cap="none" strike="noStrike">
              <a:solidFill>
                <a:schemeClr val="dk1"/>
              </a:solidFill>
              <a:latin typeface="Arial"/>
              <a:ea typeface="Arial"/>
              <a:cs typeface="Arial"/>
              <a:sym typeface="Arial"/>
            </a:endParaRPr>
          </a:p>
        </p:txBody>
      </p:sp>
      <p:sp>
        <p:nvSpPr>
          <p:cNvPr id="542" name="Google Shape;542;p91"/>
          <p:cNvSpPr/>
          <p:nvPr/>
        </p:nvSpPr>
        <p:spPr>
          <a:xfrm>
            <a:off x="350700" y="895325"/>
            <a:ext cx="8214300" cy="5637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equalsIgnoreCase() : </a:t>
            </a:r>
            <a:r>
              <a:rPr b="0" i="0" lang="en-CA" sz="2000" u="none" cap="none" strike="noStrike">
                <a:solidFill>
                  <a:srgbClr val="000000"/>
                </a:solidFill>
                <a:latin typeface="Calibri"/>
                <a:ea typeface="Calibri"/>
                <a:cs typeface="Calibri"/>
                <a:sym typeface="Calibri"/>
              </a:rPr>
              <a:t>Compares the content of two strings but it does not check the case</a:t>
            </a:r>
            <a:r>
              <a:rPr lang="en-CA" sz="2000">
                <a:latin typeface="Calibri"/>
                <a:ea typeface="Calibri"/>
                <a:cs typeface="Calibri"/>
                <a:sym typeface="Calibri"/>
              </a:rPr>
              <a:t>.</a:t>
            </a:r>
            <a:endParaRPr b="0" i="0" sz="2000" u="none" cap="none" strike="noStrike">
              <a:solidFill>
                <a:schemeClr val="dk1"/>
              </a:solidFill>
              <a:latin typeface="Arial"/>
              <a:ea typeface="Arial"/>
              <a:cs typeface="Arial"/>
              <a:sym typeface="Arial"/>
            </a:endParaRPr>
          </a:p>
        </p:txBody>
      </p:sp>
      <p:sp>
        <p:nvSpPr>
          <p:cNvPr id="543" name="Google Shape;543;p91"/>
          <p:cNvSpPr/>
          <p:nvPr/>
        </p:nvSpPr>
        <p:spPr>
          <a:xfrm>
            <a:off x="3684769" y="1961154"/>
            <a:ext cx="3767400" cy="367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str.equalsIgnoreCase(“welcome”)</a:t>
            </a:r>
            <a:endParaRPr b="0" i="0" sz="1800" u="none" cap="none" strike="noStrike">
              <a:solidFill>
                <a:schemeClr val="dk1"/>
              </a:solidFill>
              <a:latin typeface="Arial"/>
              <a:ea typeface="Arial"/>
              <a:cs typeface="Arial"/>
              <a:sym typeface="Arial"/>
            </a:endParaRPr>
          </a:p>
        </p:txBody>
      </p:sp>
      <p:grpSp>
        <p:nvGrpSpPr>
          <p:cNvPr id="544" name="Google Shape;544;p91"/>
          <p:cNvGrpSpPr/>
          <p:nvPr/>
        </p:nvGrpSpPr>
        <p:grpSpPr>
          <a:xfrm>
            <a:off x="912513" y="1588050"/>
            <a:ext cx="7494540" cy="839824"/>
            <a:chOff x="228600" y="1712725"/>
            <a:chExt cx="7494540" cy="839824"/>
          </a:xfrm>
        </p:grpSpPr>
        <p:sp>
          <p:nvSpPr>
            <p:cNvPr id="545" name="Google Shape;545;p91"/>
            <p:cNvSpPr/>
            <p:nvPr/>
          </p:nvSpPr>
          <p:spPr>
            <a:xfrm>
              <a:off x="228600" y="1722089"/>
              <a:ext cx="25296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46" name="Google Shape;546;p91"/>
            <p:cNvSpPr/>
            <p:nvPr/>
          </p:nvSpPr>
          <p:spPr>
            <a:xfrm>
              <a:off x="3030662" y="1712725"/>
              <a:ext cx="37674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str.equalsIgnoreCase(“Welcome”)</a:t>
              </a:r>
              <a:endParaRPr b="0" i="0" sz="1800" u="none" cap="none" strike="noStrike">
                <a:solidFill>
                  <a:schemeClr val="dk1"/>
                </a:solidFill>
                <a:latin typeface="Arial"/>
                <a:ea typeface="Arial"/>
                <a:cs typeface="Arial"/>
                <a:sym typeface="Arial"/>
              </a:endParaRPr>
            </a:p>
          </p:txBody>
        </p:sp>
        <p:sp>
          <p:nvSpPr>
            <p:cNvPr id="547" name="Google Shape;547;p91"/>
            <p:cNvSpPr/>
            <p:nvPr/>
          </p:nvSpPr>
          <p:spPr>
            <a:xfrm>
              <a:off x="7057440" y="1712729"/>
              <a:ext cx="665700" cy="364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t</a:t>
              </a:r>
              <a:r>
                <a:rPr b="0" i="0" lang="en-CA" sz="1800" u="none" cap="none" strike="noStrike">
                  <a:solidFill>
                    <a:srgbClr val="FFFFFF"/>
                  </a:solidFill>
                  <a:latin typeface="Calibri"/>
                  <a:ea typeface="Calibri"/>
                  <a:cs typeface="Calibri"/>
                  <a:sym typeface="Calibri"/>
                </a:rPr>
                <a:t>rue</a:t>
              </a:r>
              <a:endParaRPr b="0" i="0" sz="1800" u="none" cap="none" strike="noStrike">
                <a:solidFill>
                  <a:schemeClr val="dk1"/>
                </a:solidFill>
                <a:latin typeface="Arial"/>
                <a:ea typeface="Arial"/>
                <a:cs typeface="Arial"/>
                <a:sym typeface="Arial"/>
              </a:endParaRPr>
            </a:p>
          </p:txBody>
        </p:sp>
        <p:sp>
          <p:nvSpPr>
            <p:cNvPr id="548" name="Google Shape;548;p91"/>
            <p:cNvSpPr/>
            <p:nvPr/>
          </p:nvSpPr>
          <p:spPr>
            <a:xfrm>
              <a:off x="2643033" y="1795782"/>
              <a:ext cx="4569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1"/>
            <p:cNvSpPr/>
            <p:nvPr/>
          </p:nvSpPr>
          <p:spPr>
            <a:xfrm>
              <a:off x="228600" y="2187749"/>
              <a:ext cx="25296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50" name="Google Shape;550;p91"/>
            <p:cNvSpPr/>
            <p:nvPr/>
          </p:nvSpPr>
          <p:spPr>
            <a:xfrm>
              <a:off x="6600640" y="1809400"/>
              <a:ext cx="4890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91"/>
          <p:cNvSpPr/>
          <p:nvPr/>
        </p:nvSpPr>
        <p:spPr>
          <a:xfrm>
            <a:off x="350700" y="2629225"/>
            <a:ext cx="8100000" cy="327600"/>
          </a:xfrm>
          <a:prstGeom prst="rect">
            <a:avLst/>
          </a:prstGeom>
          <a:noFill/>
          <a:ln>
            <a:noFill/>
          </a:ln>
        </p:spPr>
        <p:txBody>
          <a:bodyPr anchorCtr="0" anchor="t" bIns="45000" lIns="90000" spcFirstLastPara="1" rIns="90000" wrap="square" tIns="45000">
            <a:noAutofit/>
          </a:bodyPr>
          <a:lstStyle/>
          <a:p>
            <a:pPr indent="-317500" lvl="0" marL="457200" marR="0" rtl="0" algn="l">
              <a:lnSpc>
                <a:spcPct val="100000"/>
              </a:lnSpc>
              <a:spcBef>
                <a:spcPts val="0"/>
              </a:spcBef>
              <a:spcAft>
                <a:spcPts val="0"/>
              </a:spcAft>
              <a:buSzPts val="1400"/>
              <a:buFont typeface="Calibri"/>
              <a:buChar char="➢"/>
            </a:pPr>
            <a:r>
              <a:rPr b="1" lang="en-CA" sz="2000">
                <a:latin typeface="Calibri"/>
                <a:ea typeface="Calibri"/>
                <a:cs typeface="Calibri"/>
                <a:sym typeface="Calibri"/>
              </a:rPr>
              <a:t>replace()</a:t>
            </a:r>
            <a:r>
              <a:rPr b="1" i="0" lang="en-CA" sz="2000" u="none" cap="none" strike="noStrike">
                <a:solidFill>
                  <a:srgbClr val="000000"/>
                </a:solidFill>
                <a:latin typeface="Calibri"/>
                <a:ea typeface="Calibri"/>
                <a:cs typeface="Calibri"/>
                <a:sym typeface="Calibri"/>
              </a:rPr>
              <a:t>: </a:t>
            </a:r>
            <a:r>
              <a:rPr b="0" i="0" lang="en-CA" sz="2000" u="none" cap="none" strike="noStrike">
                <a:solidFill>
                  <a:srgbClr val="000000"/>
                </a:solidFill>
                <a:latin typeface="Calibri"/>
                <a:ea typeface="Calibri"/>
                <a:cs typeface="Calibri"/>
                <a:sym typeface="Calibri"/>
              </a:rPr>
              <a:t> </a:t>
            </a:r>
            <a:r>
              <a:rPr lang="en-CA" sz="2000">
                <a:latin typeface="Calibri"/>
                <a:ea typeface="Calibri"/>
                <a:cs typeface="Calibri"/>
                <a:sym typeface="Calibri"/>
              </a:rPr>
              <a:t>R</a:t>
            </a:r>
            <a:r>
              <a:rPr b="0" i="0" lang="en-CA" sz="2000" u="none" cap="none" strike="noStrike">
                <a:solidFill>
                  <a:srgbClr val="000000"/>
                </a:solidFill>
                <a:latin typeface="Calibri"/>
                <a:ea typeface="Calibri"/>
                <a:cs typeface="Calibri"/>
                <a:sym typeface="Calibri"/>
              </a:rPr>
              <a:t>eplac</a:t>
            </a:r>
            <a:r>
              <a:rPr lang="en-CA" sz="2000">
                <a:latin typeface="Calibri"/>
                <a:ea typeface="Calibri"/>
                <a:cs typeface="Calibri"/>
                <a:sym typeface="Calibri"/>
              </a:rPr>
              <a:t>e a character or a substring within a string.</a:t>
            </a:r>
            <a:r>
              <a:rPr b="0" i="0" lang="en-CA" sz="2000" u="none" cap="none" strike="noStrike">
                <a:solidFill>
                  <a:srgbClr val="000000"/>
                </a:solidFill>
                <a:latin typeface="Calibri"/>
                <a:ea typeface="Calibri"/>
                <a:cs typeface="Calibri"/>
                <a:sym typeface="Calibri"/>
              </a:rPr>
              <a:t> There are </a:t>
            </a:r>
            <a:r>
              <a:rPr lang="en-CA" sz="2000">
                <a:latin typeface="Calibri"/>
                <a:ea typeface="Calibri"/>
                <a:cs typeface="Calibri"/>
                <a:sym typeface="Calibri"/>
              </a:rPr>
              <a:t>two replace methods</a:t>
            </a:r>
            <a:r>
              <a:rPr b="0" i="0" lang="en-CA" sz="2000" u="none" cap="none" strike="noStrike">
                <a:solidFill>
                  <a:srgbClr val="000000"/>
                </a:solidFill>
                <a:latin typeface="Calibri"/>
                <a:ea typeface="Calibri"/>
                <a:cs typeface="Calibri"/>
                <a:sym typeface="Calibri"/>
              </a:rPr>
              <a:t>. </a:t>
            </a:r>
            <a:r>
              <a:rPr b="0" i="0" lang="en-CA" sz="1400" u="none" cap="none" strike="noStrike">
                <a:solidFill>
                  <a:srgbClr val="000000"/>
                </a:solidFill>
                <a:latin typeface="Calibri"/>
                <a:ea typeface="Calibri"/>
                <a:cs typeface="Calibri"/>
                <a:sym typeface="Calibri"/>
              </a:rPr>
              <a:t> </a:t>
            </a:r>
            <a:endParaRPr b="0" i="0" sz="1400" u="none" cap="none" strike="noStrike">
              <a:solidFill>
                <a:schemeClr val="dk1"/>
              </a:solidFill>
              <a:latin typeface="Arial"/>
              <a:ea typeface="Arial"/>
              <a:cs typeface="Arial"/>
              <a:sym typeface="Arial"/>
            </a:endParaRPr>
          </a:p>
        </p:txBody>
      </p:sp>
      <p:grpSp>
        <p:nvGrpSpPr>
          <p:cNvPr id="552" name="Google Shape;552;p91"/>
          <p:cNvGrpSpPr/>
          <p:nvPr/>
        </p:nvGrpSpPr>
        <p:grpSpPr>
          <a:xfrm>
            <a:off x="912525" y="3408077"/>
            <a:ext cx="7941925" cy="889398"/>
            <a:chOff x="842300" y="3357877"/>
            <a:chExt cx="7941925" cy="889398"/>
          </a:xfrm>
        </p:grpSpPr>
        <p:sp>
          <p:nvSpPr>
            <p:cNvPr id="553" name="Google Shape;553;p91"/>
            <p:cNvSpPr/>
            <p:nvPr/>
          </p:nvSpPr>
          <p:spPr>
            <a:xfrm>
              <a:off x="842300" y="3378457"/>
              <a:ext cx="25296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54" name="Google Shape;554;p91"/>
            <p:cNvSpPr/>
            <p:nvPr/>
          </p:nvSpPr>
          <p:spPr>
            <a:xfrm>
              <a:off x="3633000" y="3357877"/>
              <a:ext cx="21135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str.replace(’e’, ’a’)</a:t>
              </a:r>
              <a:endParaRPr b="0" i="0" sz="1800" u="none" cap="none" strike="noStrike">
                <a:solidFill>
                  <a:schemeClr val="dk1"/>
                </a:solidFill>
                <a:latin typeface="Arial"/>
                <a:ea typeface="Arial"/>
                <a:cs typeface="Arial"/>
                <a:sym typeface="Arial"/>
              </a:endParaRPr>
            </a:p>
          </p:txBody>
        </p:sp>
        <p:sp>
          <p:nvSpPr>
            <p:cNvPr id="555" name="Google Shape;555;p91"/>
            <p:cNvSpPr/>
            <p:nvPr/>
          </p:nvSpPr>
          <p:spPr>
            <a:xfrm>
              <a:off x="6173180" y="3378457"/>
              <a:ext cx="1223700" cy="364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Walcoma</a:t>
              </a:r>
              <a:endParaRPr b="0" i="0" sz="1800" u="none" cap="none" strike="noStrike">
                <a:solidFill>
                  <a:schemeClr val="dk1"/>
                </a:solidFill>
                <a:latin typeface="Arial"/>
                <a:ea typeface="Arial"/>
                <a:cs typeface="Arial"/>
                <a:sym typeface="Arial"/>
              </a:endParaRPr>
            </a:p>
          </p:txBody>
        </p:sp>
        <p:sp>
          <p:nvSpPr>
            <p:cNvPr id="556" name="Google Shape;556;p91"/>
            <p:cNvSpPr/>
            <p:nvPr/>
          </p:nvSpPr>
          <p:spPr>
            <a:xfrm>
              <a:off x="3205193" y="3446186"/>
              <a:ext cx="4569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1"/>
            <p:cNvSpPr/>
            <p:nvPr/>
          </p:nvSpPr>
          <p:spPr>
            <a:xfrm>
              <a:off x="842300" y="3879475"/>
              <a:ext cx="32406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 To Java”</a:t>
              </a:r>
              <a:endParaRPr b="0" i="0" sz="1800" u="none" cap="none" strike="noStrike">
                <a:solidFill>
                  <a:schemeClr val="dk1"/>
                </a:solidFill>
                <a:latin typeface="Arial"/>
                <a:ea typeface="Arial"/>
                <a:cs typeface="Arial"/>
                <a:sym typeface="Arial"/>
              </a:endParaRPr>
            </a:p>
          </p:txBody>
        </p:sp>
        <p:sp>
          <p:nvSpPr>
            <p:cNvPr id="558" name="Google Shape;558;p91"/>
            <p:cNvSpPr/>
            <p:nvPr/>
          </p:nvSpPr>
          <p:spPr>
            <a:xfrm>
              <a:off x="4435650" y="3876850"/>
              <a:ext cx="3038100" cy="367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CA" sz="1800" u="none" cap="none" strike="noStrike">
                  <a:solidFill>
                    <a:srgbClr val="FFFFFF"/>
                  </a:solidFill>
                  <a:latin typeface="Calibri"/>
                  <a:ea typeface="Calibri"/>
                  <a:cs typeface="Calibri"/>
                  <a:sym typeface="Calibri"/>
                </a:rPr>
                <a:t>str.replace(“Java”, ”Selenium”)</a:t>
              </a:r>
              <a:endParaRPr i="0" sz="1800" u="none" cap="none" strike="noStrike">
                <a:solidFill>
                  <a:schemeClr val="dk1"/>
                </a:solidFill>
                <a:latin typeface="Calibri"/>
                <a:ea typeface="Calibri"/>
                <a:cs typeface="Calibri"/>
                <a:sym typeface="Calibri"/>
              </a:endParaRPr>
            </a:p>
          </p:txBody>
        </p:sp>
        <p:sp>
          <p:nvSpPr>
            <p:cNvPr id="559" name="Google Shape;559;p91"/>
            <p:cNvSpPr/>
            <p:nvPr/>
          </p:nvSpPr>
          <p:spPr>
            <a:xfrm>
              <a:off x="7902225" y="3879475"/>
              <a:ext cx="882000" cy="367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100" u="none" cap="none" strike="noStrike">
                  <a:solidFill>
                    <a:srgbClr val="FFFFFF"/>
                  </a:solidFill>
                  <a:latin typeface="Calibri"/>
                  <a:ea typeface="Calibri"/>
                  <a:cs typeface="Calibri"/>
                  <a:sym typeface="Calibri"/>
                </a:rPr>
                <a:t>Welcome To Selenium</a:t>
              </a:r>
              <a:endParaRPr b="0" i="0" sz="1100" u="none" cap="none" strike="noStrike">
                <a:solidFill>
                  <a:schemeClr val="dk1"/>
                </a:solidFill>
                <a:latin typeface="Arial"/>
                <a:ea typeface="Arial"/>
                <a:cs typeface="Arial"/>
                <a:sym typeface="Arial"/>
              </a:endParaRPr>
            </a:p>
          </p:txBody>
        </p:sp>
        <p:sp>
          <p:nvSpPr>
            <p:cNvPr id="560" name="Google Shape;560;p91"/>
            <p:cNvSpPr/>
            <p:nvPr/>
          </p:nvSpPr>
          <p:spPr>
            <a:xfrm>
              <a:off x="4032428" y="3946324"/>
              <a:ext cx="4569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1"/>
            <p:cNvSpPr/>
            <p:nvPr/>
          </p:nvSpPr>
          <p:spPr>
            <a:xfrm>
              <a:off x="5494220" y="3454777"/>
              <a:ext cx="6855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1"/>
            <p:cNvSpPr/>
            <p:nvPr/>
          </p:nvSpPr>
          <p:spPr>
            <a:xfrm>
              <a:off x="7369115" y="3936964"/>
              <a:ext cx="5331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91"/>
          <p:cNvSpPr/>
          <p:nvPr/>
        </p:nvSpPr>
        <p:spPr>
          <a:xfrm>
            <a:off x="3308275" y="2065674"/>
            <a:ext cx="4569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1"/>
          <p:cNvSpPr/>
          <p:nvPr/>
        </p:nvSpPr>
        <p:spPr>
          <a:xfrm>
            <a:off x="7284550" y="2052750"/>
            <a:ext cx="4878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2"/>
          <p:cNvSpPr/>
          <p:nvPr/>
        </p:nvSpPr>
        <p:spPr>
          <a:xfrm>
            <a:off x="358000" y="35275"/>
            <a:ext cx="47316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Operations on Strings</a:t>
            </a:r>
            <a:endParaRPr b="0" i="0" sz="4000" u="none" cap="none" strike="noStrike">
              <a:solidFill>
                <a:schemeClr val="dk1"/>
              </a:solidFill>
              <a:latin typeface="Arial"/>
              <a:ea typeface="Arial"/>
              <a:cs typeface="Arial"/>
              <a:sym typeface="Arial"/>
            </a:endParaRPr>
          </a:p>
        </p:txBody>
      </p:sp>
      <p:sp>
        <p:nvSpPr>
          <p:cNvPr id="570" name="Google Shape;570;p92"/>
          <p:cNvSpPr/>
          <p:nvPr/>
        </p:nvSpPr>
        <p:spPr>
          <a:xfrm>
            <a:off x="358000" y="895325"/>
            <a:ext cx="8435700" cy="3648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lang="en-CA" sz="2000">
                <a:latin typeface="Calibri"/>
                <a:ea typeface="Calibri"/>
                <a:cs typeface="Calibri"/>
                <a:sym typeface="Calibri"/>
              </a:rPr>
              <a:t>s</a:t>
            </a:r>
            <a:r>
              <a:rPr b="1" i="0" lang="en-CA" sz="2000" u="none" cap="none" strike="noStrike">
                <a:solidFill>
                  <a:srgbClr val="000000"/>
                </a:solidFill>
                <a:latin typeface="Calibri"/>
                <a:ea typeface="Calibri"/>
                <a:cs typeface="Calibri"/>
                <a:sym typeface="Calibri"/>
              </a:rPr>
              <a:t>ubstring() : </a:t>
            </a:r>
            <a:r>
              <a:rPr b="0" i="0" lang="en-CA" sz="2000" u="none" cap="none" strike="noStrike">
                <a:solidFill>
                  <a:srgbClr val="000000"/>
                </a:solidFill>
                <a:latin typeface="Calibri"/>
                <a:ea typeface="Calibri"/>
                <a:cs typeface="Calibri"/>
                <a:sym typeface="Calibri"/>
              </a:rPr>
              <a:t>Returns </a:t>
            </a:r>
            <a:r>
              <a:rPr lang="en-CA" sz="2000">
                <a:latin typeface="Calibri"/>
                <a:ea typeface="Calibri"/>
                <a:cs typeface="Calibri"/>
                <a:sym typeface="Calibri"/>
              </a:rPr>
              <a:t>a</a:t>
            </a:r>
            <a:r>
              <a:rPr b="0" i="0" lang="en-CA" sz="2000" u="none" cap="none" strike="noStrike">
                <a:solidFill>
                  <a:srgbClr val="000000"/>
                </a:solidFill>
                <a:latin typeface="Calibri"/>
                <a:ea typeface="Calibri"/>
                <a:cs typeface="Calibri"/>
                <a:sym typeface="Calibri"/>
              </a:rPr>
              <a:t> substring based on starting and ending indexes.</a:t>
            </a:r>
            <a:endParaRPr b="0" i="0" sz="2000" u="none" cap="none" strike="noStrike">
              <a:solidFill>
                <a:schemeClr val="dk1"/>
              </a:solidFill>
              <a:latin typeface="Arial"/>
              <a:ea typeface="Arial"/>
              <a:cs typeface="Arial"/>
              <a:sym typeface="Arial"/>
            </a:endParaRPr>
          </a:p>
        </p:txBody>
      </p:sp>
      <p:sp>
        <p:nvSpPr>
          <p:cNvPr id="571" name="Google Shape;571;p92"/>
          <p:cNvSpPr/>
          <p:nvPr/>
        </p:nvSpPr>
        <p:spPr>
          <a:xfrm>
            <a:off x="2120010" y="1722963"/>
            <a:ext cx="2985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aphicFrame>
        <p:nvGraphicFramePr>
          <p:cNvPr id="572" name="Google Shape;572;p92"/>
          <p:cNvGraphicFramePr/>
          <p:nvPr/>
        </p:nvGraphicFramePr>
        <p:xfrm>
          <a:off x="2513130" y="1531083"/>
          <a:ext cx="3000000" cy="3000000"/>
        </p:xfrm>
        <a:graphic>
          <a:graphicData uri="http://schemas.openxmlformats.org/drawingml/2006/table">
            <a:tbl>
              <a:tblPr>
                <a:noFill/>
                <a:tableStyleId>{3436757E-E88D-4ADF-AE8A-2AFCB986F40A}</a:tableStyleId>
              </a:tblPr>
              <a:tblGrid>
                <a:gridCol w="609475"/>
                <a:gridCol w="609475"/>
                <a:gridCol w="609475"/>
                <a:gridCol w="609475"/>
                <a:gridCol w="609475"/>
                <a:gridCol w="609475"/>
                <a:gridCol w="609850"/>
              </a:tblGrid>
              <a:tr h="241200">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0</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1</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2</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3</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4</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5</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6</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41200">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W</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E</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L</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C</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O</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M</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c>
                  <a:txBody>
                    <a:bodyPr/>
                    <a:lstStyle/>
                    <a:p>
                      <a:pPr indent="0" lvl="0" marL="0" marR="0" rtl="0" algn="ctr">
                        <a:lnSpc>
                          <a:spcPct val="100000"/>
                        </a:lnSpc>
                        <a:spcBef>
                          <a:spcPts val="0"/>
                        </a:spcBef>
                        <a:spcAft>
                          <a:spcPts val="0"/>
                        </a:spcAft>
                        <a:buNone/>
                      </a:pPr>
                      <a:r>
                        <a:rPr b="1" lang="en-CA" sz="1100" u="none" cap="none" strike="noStrike">
                          <a:solidFill>
                            <a:srgbClr val="000000"/>
                          </a:solidFill>
                          <a:latin typeface="Calibri"/>
                          <a:ea typeface="Calibri"/>
                          <a:cs typeface="Calibri"/>
                          <a:sym typeface="Calibri"/>
                        </a:rPr>
                        <a:t>E</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33CCFF"/>
                    </a:solidFill>
                  </a:tcPr>
                </a:tc>
              </a:tr>
              <a:tr h="241200">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1</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2</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3</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4</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5</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6</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100" u="none" cap="none" strike="noStrike">
                          <a:solidFill>
                            <a:srgbClr val="000000"/>
                          </a:solidFill>
                          <a:latin typeface="Calibri"/>
                          <a:ea typeface="Calibri"/>
                          <a:cs typeface="Calibri"/>
                          <a:sym typeface="Calibri"/>
                        </a:rPr>
                        <a:t>7</a:t>
                      </a:r>
                      <a:endParaRPr b="0" sz="1100" u="none" cap="none" strike="noStrike">
                        <a:latin typeface="Arial"/>
                        <a:ea typeface="Arial"/>
                        <a:cs typeface="Arial"/>
                        <a:sym typeface="Arial"/>
                      </a:endParaRPr>
                    </a:p>
                  </a:txBody>
                  <a:tcPr marT="45725" marB="45725" marR="9350" marL="9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sp>
        <p:nvSpPr>
          <p:cNvPr id="573" name="Google Shape;573;p92"/>
          <p:cNvSpPr/>
          <p:nvPr/>
        </p:nvSpPr>
        <p:spPr>
          <a:xfrm>
            <a:off x="896730" y="1531083"/>
            <a:ext cx="1412700" cy="27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Starting Index</a:t>
            </a:r>
            <a:endParaRPr b="0" i="0" sz="1200" u="none" cap="none" strike="noStrike">
              <a:solidFill>
                <a:schemeClr val="dk1"/>
              </a:solidFill>
              <a:latin typeface="Arial"/>
              <a:ea typeface="Arial"/>
              <a:cs typeface="Arial"/>
              <a:sym typeface="Arial"/>
            </a:endParaRPr>
          </a:p>
        </p:txBody>
      </p:sp>
      <p:sp>
        <p:nvSpPr>
          <p:cNvPr id="574" name="Google Shape;574;p92"/>
          <p:cNvSpPr/>
          <p:nvPr/>
        </p:nvSpPr>
        <p:spPr>
          <a:xfrm>
            <a:off x="1002210" y="1955163"/>
            <a:ext cx="1301400" cy="27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Ending Index</a:t>
            </a:r>
            <a:endParaRPr b="0" i="0" sz="1200" u="none" cap="none" strike="noStrike">
              <a:solidFill>
                <a:schemeClr val="dk1"/>
              </a:solidFill>
              <a:latin typeface="Arial"/>
              <a:ea typeface="Arial"/>
              <a:cs typeface="Arial"/>
              <a:sym typeface="Arial"/>
            </a:endParaRPr>
          </a:p>
        </p:txBody>
      </p:sp>
      <p:sp>
        <p:nvSpPr>
          <p:cNvPr id="575" name="Google Shape;575;p92"/>
          <p:cNvSpPr/>
          <p:nvPr/>
        </p:nvSpPr>
        <p:spPr>
          <a:xfrm>
            <a:off x="2095530" y="1561683"/>
            <a:ext cx="380400" cy="22830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2"/>
          <p:cNvSpPr/>
          <p:nvPr/>
        </p:nvSpPr>
        <p:spPr>
          <a:xfrm>
            <a:off x="2132250" y="1988282"/>
            <a:ext cx="380400" cy="22830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92"/>
          <p:cNvGrpSpPr/>
          <p:nvPr/>
        </p:nvGrpSpPr>
        <p:grpSpPr>
          <a:xfrm>
            <a:off x="1119305" y="2640315"/>
            <a:ext cx="5879880" cy="1510878"/>
            <a:chOff x="377280" y="2800440"/>
            <a:chExt cx="5879880" cy="1510878"/>
          </a:xfrm>
        </p:grpSpPr>
        <p:sp>
          <p:nvSpPr>
            <p:cNvPr id="578" name="Google Shape;578;p92"/>
            <p:cNvSpPr/>
            <p:nvPr/>
          </p:nvSpPr>
          <p:spPr>
            <a:xfrm>
              <a:off x="377280" y="280044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79" name="Google Shape;579;p92"/>
            <p:cNvSpPr/>
            <p:nvPr/>
          </p:nvSpPr>
          <p:spPr>
            <a:xfrm>
              <a:off x="3179545" y="2800440"/>
              <a:ext cx="1807200" cy="367878"/>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str.substring(1,3)</a:t>
              </a:r>
              <a:endParaRPr b="0" i="0" sz="1800" u="none" cap="none" strike="noStrike">
                <a:solidFill>
                  <a:schemeClr val="dk1"/>
                </a:solidFill>
                <a:latin typeface="Arial"/>
                <a:ea typeface="Arial"/>
                <a:cs typeface="Arial"/>
                <a:sym typeface="Arial"/>
              </a:endParaRPr>
            </a:p>
          </p:txBody>
        </p:sp>
        <p:sp>
          <p:nvSpPr>
            <p:cNvPr id="580" name="Google Shape;580;p92"/>
            <p:cNvSpPr/>
            <p:nvPr/>
          </p:nvSpPr>
          <p:spPr>
            <a:xfrm>
              <a:off x="5556960" y="2800440"/>
              <a:ext cx="38376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el</a:t>
              </a:r>
              <a:endParaRPr b="0" i="0" sz="1800" u="none" cap="none" strike="noStrike">
                <a:solidFill>
                  <a:schemeClr val="dk1"/>
                </a:solidFill>
                <a:latin typeface="Arial"/>
                <a:ea typeface="Arial"/>
                <a:cs typeface="Arial"/>
                <a:sym typeface="Arial"/>
              </a:endParaRPr>
            </a:p>
          </p:txBody>
        </p:sp>
        <p:sp>
          <p:nvSpPr>
            <p:cNvPr id="581" name="Google Shape;581;p92"/>
            <p:cNvSpPr/>
            <p:nvPr/>
          </p:nvSpPr>
          <p:spPr>
            <a:xfrm>
              <a:off x="2743200" y="287640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2"/>
            <p:cNvSpPr/>
            <p:nvPr/>
          </p:nvSpPr>
          <p:spPr>
            <a:xfrm>
              <a:off x="5002200" y="2869806"/>
              <a:ext cx="53316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2"/>
            <p:cNvSpPr/>
            <p:nvPr/>
          </p:nvSpPr>
          <p:spPr>
            <a:xfrm>
              <a:off x="377280" y="340992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84" name="Google Shape;584;p92"/>
            <p:cNvSpPr/>
            <p:nvPr/>
          </p:nvSpPr>
          <p:spPr>
            <a:xfrm>
              <a:off x="3173400" y="3409920"/>
              <a:ext cx="1816920" cy="367878"/>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str.substring(0,4)</a:t>
              </a:r>
              <a:endParaRPr b="0" i="0" sz="1800" u="none" cap="none" strike="noStrike">
                <a:solidFill>
                  <a:schemeClr val="dk1"/>
                </a:solidFill>
                <a:latin typeface="Arial"/>
                <a:ea typeface="Arial"/>
                <a:cs typeface="Arial"/>
                <a:sym typeface="Arial"/>
              </a:endParaRPr>
            </a:p>
          </p:txBody>
        </p:sp>
        <p:sp>
          <p:nvSpPr>
            <p:cNvPr id="585" name="Google Shape;585;p92"/>
            <p:cNvSpPr/>
            <p:nvPr/>
          </p:nvSpPr>
          <p:spPr>
            <a:xfrm>
              <a:off x="5535000" y="3409920"/>
              <a:ext cx="72216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Welc</a:t>
              </a:r>
              <a:endParaRPr b="0" i="0" sz="1800" u="none" cap="none" strike="noStrike">
                <a:solidFill>
                  <a:schemeClr val="dk1"/>
                </a:solidFill>
                <a:latin typeface="Arial"/>
                <a:ea typeface="Arial"/>
                <a:cs typeface="Arial"/>
                <a:sym typeface="Arial"/>
              </a:endParaRPr>
            </a:p>
          </p:txBody>
        </p:sp>
        <p:sp>
          <p:nvSpPr>
            <p:cNvPr id="586" name="Google Shape;586;p92"/>
            <p:cNvSpPr/>
            <p:nvPr/>
          </p:nvSpPr>
          <p:spPr>
            <a:xfrm>
              <a:off x="2743200" y="348624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2"/>
            <p:cNvSpPr/>
            <p:nvPr/>
          </p:nvSpPr>
          <p:spPr>
            <a:xfrm>
              <a:off x="377280" y="3943440"/>
              <a:ext cx="252972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588" name="Google Shape;588;p92"/>
            <p:cNvSpPr/>
            <p:nvPr/>
          </p:nvSpPr>
          <p:spPr>
            <a:xfrm>
              <a:off x="3200040" y="3943440"/>
              <a:ext cx="1796040" cy="367878"/>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str.substring(2,4)</a:t>
              </a:r>
              <a:endParaRPr b="0" i="0" sz="1800" u="none" cap="none" strike="noStrike">
                <a:solidFill>
                  <a:schemeClr val="dk1"/>
                </a:solidFill>
                <a:latin typeface="Arial"/>
                <a:ea typeface="Arial"/>
                <a:cs typeface="Arial"/>
                <a:sym typeface="Arial"/>
              </a:endParaRPr>
            </a:p>
          </p:txBody>
        </p:sp>
        <p:sp>
          <p:nvSpPr>
            <p:cNvPr id="589" name="Google Shape;589;p92"/>
            <p:cNvSpPr/>
            <p:nvPr/>
          </p:nvSpPr>
          <p:spPr>
            <a:xfrm>
              <a:off x="5555880" y="3943440"/>
              <a:ext cx="36864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lc</a:t>
              </a:r>
              <a:endParaRPr b="0" i="0" sz="1800" u="none" cap="none" strike="noStrike">
                <a:solidFill>
                  <a:schemeClr val="dk1"/>
                </a:solidFill>
                <a:latin typeface="Arial"/>
                <a:ea typeface="Arial"/>
                <a:cs typeface="Arial"/>
                <a:sym typeface="Arial"/>
              </a:endParaRPr>
            </a:p>
          </p:txBody>
        </p:sp>
        <p:sp>
          <p:nvSpPr>
            <p:cNvPr id="590" name="Google Shape;590;p92"/>
            <p:cNvSpPr/>
            <p:nvPr/>
          </p:nvSpPr>
          <p:spPr>
            <a:xfrm>
              <a:off x="2743200" y="4019400"/>
              <a:ext cx="45684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2"/>
            <p:cNvSpPr/>
            <p:nvPr/>
          </p:nvSpPr>
          <p:spPr>
            <a:xfrm>
              <a:off x="5009400" y="4019400"/>
              <a:ext cx="53316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2"/>
            <p:cNvSpPr/>
            <p:nvPr/>
          </p:nvSpPr>
          <p:spPr>
            <a:xfrm>
              <a:off x="5002200" y="3486240"/>
              <a:ext cx="533160" cy="22824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3"/>
          <p:cNvSpPr/>
          <p:nvPr/>
        </p:nvSpPr>
        <p:spPr>
          <a:xfrm>
            <a:off x="343975" y="21300"/>
            <a:ext cx="4806600" cy="65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Operations on Strings</a:t>
            </a:r>
            <a:endParaRPr b="0" i="0" sz="4000" u="none" cap="none" strike="noStrike">
              <a:solidFill>
                <a:schemeClr val="dk1"/>
              </a:solidFill>
              <a:latin typeface="Arial"/>
              <a:ea typeface="Arial"/>
              <a:cs typeface="Arial"/>
              <a:sym typeface="Arial"/>
            </a:endParaRPr>
          </a:p>
        </p:txBody>
      </p:sp>
      <p:sp>
        <p:nvSpPr>
          <p:cNvPr id="598" name="Google Shape;598;p93"/>
          <p:cNvSpPr/>
          <p:nvPr/>
        </p:nvSpPr>
        <p:spPr>
          <a:xfrm>
            <a:off x="343975" y="895325"/>
            <a:ext cx="6765600" cy="3336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CA" sz="2000" u="none" cap="none" strike="noStrike">
                <a:solidFill>
                  <a:srgbClr val="000000"/>
                </a:solidFill>
                <a:latin typeface="Calibri"/>
                <a:ea typeface="Calibri"/>
                <a:cs typeface="Calibri"/>
                <a:sym typeface="Calibri"/>
              </a:rPr>
              <a:t>toLowerCase(): </a:t>
            </a:r>
            <a:r>
              <a:rPr b="0" i="0" lang="en-CA" sz="2000" u="none" cap="none" strike="noStrike">
                <a:solidFill>
                  <a:srgbClr val="000000"/>
                </a:solidFill>
                <a:latin typeface="Calibri"/>
                <a:ea typeface="Calibri"/>
                <a:cs typeface="Calibri"/>
                <a:sym typeface="Calibri"/>
              </a:rPr>
              <a:t>returns the string in lowercase letters. </a:t>
            </a:r>
            <a:endParaRPr b="0" i="0" sz="2000" u="none" cap="none" strike="noStrike">
              <a:solidFill>
                <a:schemeClr val="dk1"/>
              </a:solidFill>
              <a:latin typeface="Arial"/>
              <a:ea typeface="Arial"/>
              <a:cs typeface="Arial"/>
              <a:sym typeface="Arial"/>
            </a:endParaRPr>
          </a:p>
        </p:txBody>
      </p:sp>
      <p:sp>
        <p:nvSpPr>
          <p:cNvPr id="599" name="Google Shape;599;p93"/>
          <p:cNvSpPr/>
          <p:nvPr/>
        </p:nvSpPr>
        <p:spPr>
          <a:xfrm>
            <a:off x="888868" y="1455523"/>
            <a:ext cx="25050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600" name="Google Shape;600;p93"/>
          <p:cNvSpPr/>
          <p:nvPr/>
        </p:nvSpPr>
        <p:spPr>
          <a:xfrm>
            <a:off x="3791188" y="1450750"/>
            <a:ext cx="19110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str.toLowerCase()</a:t>
            </a:r>
            <a:endParaRPr b="0" i="0" sz="1800" u="none" cap="none" strike="noStrike">
              <a:solidFill>
                <a:schemeClr val="dk1"/>
              </a:solidFill>
              <a:latin typeface="Arial"/>
              <a:ea typeface="Arial"/>
              <a:cs typeface="Arial"/>
              <a:sym typeface="Arial"/>
            </a:endParaRPr>
          </a:p>
        </p:txBody>
      </p:sp>
      <p:sp>
        <p:nvSpPr>
          <p:cNvPr id="601" name="Google Shape;601;p93"/>
          <p:cNvSpPr/>
          <p:nvPr/>
        </p:nvSpPr>
        <p:spPr>
          <a:xfrm>
            <a:off x="6298588" y="1459750"/>
            <a:ext cx="1199100" cy="364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welcome</a:t>
            </a:r>
            <a:endParaRPr b="0" i="0" sz="1800" u="none" cap="none" strike="noStrike">
              <a:solidFill>
                <a:schemeClr val="dk1"/>
              </a:solidFill>
              <a:latin typeface="Arial"/>
              <a:ea typeface="Arial"/>
              <a:cs typeface="Arial"/>
              <a:sym typeface="Arial"/>
            </a:endParaRPr>
          </a:p>
        </p:txBody>
      </p:sp>
      <p:sp>
        <p:nvSpPr>
          <p:cNvPr id="602" name="Google Shape;602;p93"/>
          <p:cNvSpPr/>
          <p:nvPr/>
        </p:nvSpPr>
        <p:spPr>
          <a:xfrm>
            <a:off x="3334348" y="1535710"/>
            <a:ext cx="4569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3"/>
          <p:cNvSpPr/>
          <p:nvPr/>
        </p:nvSpPr>
        <p:spPr>
          <a:xfrm>
            <a:off x="5619268" y="1535710"/>
            <a:ext cx="6855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3"/>
          <p:cNvSpPr/>
          <p:nvPr/>
        </p:nvSpPr>
        <p:spPr>
          <a:xfrm>
            <a:off x="888883" y="2780081"/>
            <a:ext cx="24945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String str = “welcome”</a:t>
            </a:r>
            <a:endParaRPr b="0" i="0" sz="1800" u="none" cap="none" strike="noStrike">
              <a:solidFill>
                <a:schemeClr val="dk1"/>
              </a:solidFill>
              <a:latin typeface="Arial"/>
              <a:ea typeface="Arial"/>
              <a:cs typeface="Arial"/>
              <a:sym typeface="Arial"/>
            </a:endParaRPr>
          </a:p>
        </p:txBody>
      </p:sp>
      <p:sp>
        <p:nvSpPr>
          <p:cNvPr id="605" name="Google Shape;605;p93"/>
          <p:cNvSpPr/>
          <p:nvPr/>
        </p:nvSpPr>
        <p:spPr>
          <a:xfrm>
            <a:off x="3811903" y="2788665"/>
            <a:ext cx="1879800" cy="36480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str.toUpperCase()</a:t>
            </a:r>
            <a:endParaRPr b="0" i="0" sz="1800" u="none" cap="none" strike="noStrike">
              <a:solidFill>
                <a:schemeClr val="dk1"/>
              </a:solidFill>
              <a:latin typeface="Arial"/>
              <a:ea typeface="Arial"/>
              <a:cs typeface="Arial"/>
              <a:sym typeface="Arial"/>
            </a:endParaRPr>
          </a:p>
        </p:txBody>
      </p:sp>
      <p:sp>
        <p:nvSpPr>
          <p:cNvPr id="606" name="Google Shape;606;p93"/>
          <p:cNvSpPr/>
          <p:nvPr/>
        </p:nvSpPr>
        <p:spPr>
          <a:xfrm>
            <a:off x="6281323" y="2780565"/>
            <a:ext cx="1359300" cy="364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WELCOME</a:t>
            </a:r>
            <a:endParaRPr b="0" i="0" sz="1800" u="none" cap="none" strike="noStrike">
              <a:solidFill>
                <a:schemeClr val="dk1"/>
              </a:solidFill>
              <a:latin typeface="Arial"/>
              <a:ea typeface="Arial"/>
              <a:cs typeface="Arial"/>
              <a:sym typeface="Arial"/>
            </a:endParaRPr>
          </a:p>
        </p:txBody>
      </p:sp>
      <p:sp>
        <p:nvSpPr>
          <p:cNvPr id="607" name="Google Shape;607;p93"/>
          <p:cNvSpPr/>
          <p:nvPr/>
        </p:nvSpPr>
        <p:spPr>
          <a:xfrm>
            <a:off x="3323925" y="2856875"/>
            <a:ext cx="4881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3"/>
          <p:cNvSpPr/>
          <p:nvPr/>
        </p:nvSpPr>
        <p:spPr>
          <a:xfrm>
            <a:off x="5608843" y="2856885"/>
            <a:ext cx="685500" cy="228300"/>
          </a:xfrm>
          <a:prstGeom prst="rightArrow">
            <a:avLst>
              <a:gd fmla="val 50000" name="adj1"/>
              <a:gd fmla="val 50000" name="adj2"/>
            </a:avLst>
          </a:prstGeom>
          <a:solidFill>
            <a:srgbClr val="2F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3"/>
          <p:cNvSpPr/>
          <p:nvPr/>
        </p:nvSpPr>
        <p:spPr>
          <a:xfrm>
            <a:off x="343975" y="2173913"/>
            <a:ext cx="6666600" cy="333600"/>
          </a:xfrm>
          <a:prstGeom prst="rect">
            <a:avLst/>
          </a:prstGeom>
          <a:noFill/>
          <a:ln>
            <a:noFill/>
          </a:ln>
        </p:spPr>
        <p:txBody>
          <a:bodyPr anchorCtr="0" anchor="t" bIns="45000" lIns="90000" spcFirstLastPara="1" rIns="90000" wrap="square" tIns="45000">
            <a:noAutofit/>
          </a:bodyPr>
          <a:lstStyle/>
          <a:p>
            <a:pPr indent="-355600" lvl="0" marL="457200" marR="0" rtl="0" algn="l">
              <a:lnSpc>
                <a:spcPct val="100000"/>
              </a:lnSpc>
              <a:spcBef>
                <a:spcPts val="0"/>
              </a:spcBef>
              <a:spcAft>
                <a:spcPts val="0"/>
              </a:spcAft>
              <a:buSzPts val="2000"/>
              <a:buFont typeface="Calibri"/>
              <a:buChar char="➢"/>
            </a:pPr>
            <a:r>
              <a:rPr b="1" i="0" lang="en-CA" sz="2000" u="none" cap="none" strike="noStrike">
                <a:solidFill>
                  <a:srgbClr val="000000"/>
                </a:solidFill>
                <a:latin typeface="Calibri"/>
                <a:ea typeface="Calibri"/>
                <a:cs typeface="Calibri"/>
                <a:sym typeface="Calibri"/>
              </a:rPr>
              <a:t>toUpperCase(): </a:t>
            </a:r>
            <a:r>
              <a:rPr b="0" i="0" lang="en-CA" sz="2000" u="none" cap="none" strike="noStrike">
                <a:solidFill>
                  <a:srgbClr val="000000"/>
                </a:solidFill>
                <a:latin typeface="Calibri"/>
                <a:ea typeface="Calibri"/>
                <a:cs typeface="Calibri"/>
                <a:sym typeface="Calibri"/>
              </a:rPr>
              <a:t>returns the string in </a:t>
            </a:r>
            <a:r>
              <a:rPr lang="en-CA" sz="2000">
                <a:latin typeface="Calibri"/>
                <a:ea typeface="Calibri"/>
                <a:cs typeface="Calibri"/>
                <a:sym typeface="Calibri"/>
              </a:rPr>
              <a:t>u</a:t>
            </a:r>
            <a:r>
              <a:rPr b="0" i="0" lang="en-CA" sz="2000" u="none" cap="none" strike="noStrike">
                <a:solidFill>
                  <a:srgbClr val="000000"/>
                </a:solidFill>
                <a:latin typeface="Calibri"/>
                <a:ea typeface="Calibri"/>
                <a:cs typeface="Calibri"/>
                <a:sym typeface="Calibri"/>
              </a:rPr>
              <a:t>ppercase letters.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4"/>
          <p:cNvSpPr txBox="1"/>
          <p:nvPr/>
        </p:nvSpPr>
        <p:spPr>
          <a:xfrm>
            <a:off x="365300" y="39575"/>
            <a:ext cx="36420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Agenda</a:t>
            </a:r>
            <a:endParaRPr sz="4000"/>
          </a:p>
        </p:txBody>
      </p:sp>
      <p:sp>
        <p:nvSpPr>
          <p:cNvPr id="615" name="Google Shape;615;p94"/>
          <p:cNvSpPr txBox="1"/>
          <p:nvPr/>
        </p:nvSpPr>
        <p:spPr>
          <a:xfrm>
            <a:off x="420450" y="830525"/>
            <a:ext cx="5790000" cy="37530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Classes </a:t>
            </a:r>
            <a:r>
              <a:rPr lang="en-CA" sz="2000">
                <a:latin typeface="Calibri"/>
                <a:ea typeface="Calibri"/>
                <a:cs typeface="Calibri"/>
                <a:sym typeface="Calibri"/>
              </a:rPr>
              <a:t>and</a:t>
            </a:r>
            <a:r>
              <a:rPr i="0" lang="en-CA" sz="2000" u="none" cap="none" strike="noStrike">
                <a:solidFill>
                  <a:srgbClr val="000000"/>
                </a:solidFill>
                <a:latin typeface="Calibri"/>
                <a:ea typeface="Calibri"/>
                <a:cs typeface="Calibri"/>
                <a:sym typeface="Calibri"/>
              </a:rPr>
              <a:t> Objects</a:t>
            </a:r>
            <a:r>
              <a:rPr lang="en-CA" sz="2000">
                <a:latin typeface="Calibri"/>
                <a:ea typeface="Calibri"/>
                <a:cs typeface="Calibri"/>
                <a:sym typeface="Calibri"/>
              </a:rPr>
              <a:t>.</a:t>
            </a:r>
            <a:endParaRPr sz="2000">
              <a:latin typeface="Calibri"/>
              <a:ea typeface="Calibri"/>
              <a:cs typeface="Calibri"/>
              <a:sym typeface="Calibri"/>
            </a:endParaRPr>
          </a:p>
          <a:p>
            <a:pPr indent="-355600" lvl="0" marL="457200" marR="0" rtl="0" algn="l">
              <a:lnSpc>
                <a:spcPct val="115000"/>
              </a:lnSpc>
              <a:spcBef>
                <a:spcPts val="0"/>
              </a:spcBef>
              <a:spcAft>
                <a:spcPts val="0"/>
              </a:spcAft>
              <a:buSzPts val="2000"/>
              <a:buFont typeface="Calibri"/>
              <a:buChar char="➢"/>
            </a:pPr>
            <a:r>
              <a:rPr lang="en-CA" sz="2000">
                <a:latin typeface="Calibri"/>
                <a:ea typeface="Calibri"/>
                <a:cs typeface="Calibri"/>
                <a:sym typeface="Calibri"/>
              </a:rPr>
              <a:t>Methods and Constructors.</a:t>
            </a:r>
            <a:endParaRPr sz="2000">
              <a:latin typeface="Calibri"/>
              <a:ea typeface="Calibri"/>
              <a:cs typeface="Calibri"/>
              <a:sym typeface="Calibri"/>
            </a:endParaRPr>
          </a:p>
          <a:p>
            <a:pPr indent="-355600" lvl="0" marL="457200" marR="0" rtl="0" algn="l">
              <a:lnSpc>
                <a:spcPct val="115000"/>
              </a:lnSpc>
              <a:spcBef>
                <a:spcPts val="0"/>
              </a:spcBef>
              <a:spcAft>
                <a:spcPts val="0"/>
              </a:spcAft>
              <a:buSzPts val="2000"/>
              <a:buFont typeface="Calibri"/>
              <a:buChar char="➢"/>
            </a:pPr>
            <a:r>
              <a:rPr lang="en-CA" sz="2000">
                <a:latin typeface="Calibri"/>
                <a:ea typeface="Calibri"/>
                <a:cs typeface="Calibri"/>
                <a:sym typeface="Calibri"/>
              </a:rPr>
              <a:t>Objects Initialization.</a:t>
            </a:r>
            <a:endParaRPr sz="2000">
              <a:latin typeface="Calibri"/>
              <a:ea typeface="Calibri"/>
              <a:cs typeface="Calibri"/>
              <a:sym typeface="Calibri"/>
            </a:endParaRPr>
          </a:p>
          <a:p>
            <a:pPr indent="-355600" lvl="0" marL="457200" marR="0" rtl="0" algn="l">
              <a:lnSpc>
                <a:spcPct val="115000"/>
              </a:lnSpc>
              <a:spcBef>
                <a:spcPts val="0"/>
              </a:spcBef>
              <a:spcAft>
                <a:spcPts val="0"/>
              </a:spcAft>
              <a:buSzPts val="2000"/>
              <a:buFont typeface="Calibri"/>
              <a:buChar char="➢"/>
            </a:pPr>
            <a:r>
              <a:rPr lang="en-CA" sz="2000">
                <a:latin typeface="Calibri"/>
                <a:ea typeface="Calibri"/>
                <a:cs typeface="Calibri"/>
                <a:sym typeface="Calibri"/>
              </a:rPr>
              <a:t>Java main() method.</a:t>
            </a:r>
            <a:endParaRPr sz="2000">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lang="en-CA" sz="2000">
                <a:latin typeface="Calibri"/>
                <a:ea typeface="Calibri"/>
                <a:cs typeface="Calibri"/>
                <a:sym typeface="Calibri"/>
              </a:rPr>
              <a:t>Object Oriented </a:t>
            </a:r>
            <a:r>
              <a:rPr lang="en-CA" sz="2000">
                <a:latin typeface="Calibri"/>
                <a:ea typeface="Calibri"/>
                <a:cs typeface="Calibri"/>
                <a:sym typeface="Calibri"/>
              </a:rPr>
              <a:t>Programming (OOP) Concepts.</a:t>
            </a:r>
            <a:endParaRPr sz="2000">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The </a:t>
            </a:r>
            <a:r>
              <a:rPr i="1" lang="en-CA" sz="2000">
                <a:solidFill>
                  <a:schemeClr val="dk1"/>
                </a:solidFill>
                <a:latin typeface="Calibri"/>
                <a:ea typeface="Calibri"/>
                <a:cs typeface="Calibri"/>
                <a:sym typeface="Calibri"/>
              </a:rPr>
              <a:t>this</a:t>
            </a:r>
            <a:r>
              <a:rPr lang="en-CA" sz="2000">
                <a:solidFill>
                  <a:schemeClr val="dk1"/>
                </a:solidFill>
                <a:latin typeface="Calibri"/>
                <a:ea typeface="Calibri"/>
                <a:cs typeface="Calibri"/>
                <a:sym typeface="Calibri"/>
              </a:rPr>
              <a:t> keyword.</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Overloading in Java.</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The </a:t>
            </a:r>
            <a:r>
              <a:rPr i="1" lang="en-CA" sz="2000">
                <a:solidFill>
                  <a:schemeClr val="dk1"/>
                </a:solidFill>
                <a:latin typeface="Calibri"/>
                <a:ea typeface="Calibri"/>
                <a:cs typeface="Calibri"/>
                <a:sym typeface="Calibri"/>
              </a:rPr>
              <a:t>static</a:t>
            </a:r>
            <a:r>
              <a:rPr lang="en-CA" sz="2000">
                <a:solidFill>
                  <a:schemeClr val="dk1"/>
                </a:solidFill>
                <a:latin typeface="Calibri"/>
                <a:ea typeface="Calibri"/>
                <a:cs typeface="Calibri"/>
                <a:sym typeface="Calibri"/>
              </a:rPr>
              <a:t> keyword. </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Inheritance in Java.</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Overriding in Java.</a:t>
            </a:r>
            <a:endParaRPr sz="20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5"/>
          <p:cNvSpPr txBox="1"/>
          <p:nvPr/>
        </p:nvSpPr>
        <p:spPr>
          <a:xfrm>
            <a:off x="365300" y="39575"/>
            <a:ext cx="36420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Agenda</a:t>
            </a:r>
            <a:endParaRPr sz="4000"/>
          </a:p>
        </p:txBody>
      </p:sp>
      <p:sp>
        <p:nvSpPr>
          <p:cNvPr id="621" name="Google Shape;621;p95"/>
          <p:cNvSpPr txBox="1"/>
          <p:nvPr/>
        </p:nvSpPr>
        <p:spPr>
          <a:xfrm>
            <a:off x="435700" y="869175"/>
            <a:ext cx="5790000" cy="36840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The </a:t>
            </a:r>
            <a:r>
              <a:rPr i="1" lang="en-CA" sz="2000">
                <a:solidFill>
                  <a:schemeClr val="dk1"/>
                </a:solidFill>
                <a:latin typeface="Calibri"/>
                <a:ea typeface="Calibri"/>
                <a:cs typeface="Calibri"/>
                <a:sym typeface="Calibri"/>
              </a:rPr>
              <a:t>super</a:t>
            </a:r>
            <a:r>
              <a:rPr lang="en-CA" sz="2000">
                <a:solidFill>
                  <a:schemeClr val="dk1"/>
                </a:solidFill>
                <a:latin typeface="Calibri"/>
                <a:ea typeface="Calibri"/>
                <a:cs typeface="Calibri"/>
                <a:sym typeface="Calibri"/>
              </a:rPr>
              <a:t> keyword.</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The </a:t>
            </a:r>
            <a:r>
              <a:rPr i="1" lang="en-CA" sz="2000">
                <a:solidFill>
                  <a:schemeClr val="dk1"/>
                </a:solidFill>
                <a:latin typeface="Calibri"/>
                <a:ea typeface="Calibri"/>
                <a:cs typeface="Calibri"/>
                <a:sym typeface="Calibri"/>
              </a:rPr>
              <a:t>final</a:t>
            </a:r>
            <a:r>
              <a:rPr lang="en-CA" sz="2000">
                <a:solidFill>
                  <a:schemeClr val="dk1"/>
                </a:solidFill>
                <a:latin typeface="Calibri"/>
                <a:ea typeface="Calibri"/>
                <a:cs typeface="Calibri"/>
                <a:sym typeface="Calibri"/>
              </a:rPr>
              <a:t> keyword.</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Java Interfaces.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Java Packages.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CA" sz="2000">
                <a:solidFill>
                  <a:schemeClr val="dk1"/>
                </a:solidFill>
                <a:latin typeface="Calibri"/>
                <a:ea typeface="Calibri"/>
                <a:cs typeface="Calibri"/>
                <a:sym typeface="Calibri"/>
              </a:rPr>
              <a:t>Access modifiers.</a:t>
            </a:r>
            <a:endParaRPr sz="20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descr="C:\Users\heroyuy\Pictures\Gundam\81cfa85agw1ed76u9n4o7j20yk67ru0x_01.jpg" id="627" name="Google Shape;627;p96"/>
          <p:cNvPicPr preferRelativeResize="0"/>
          <p:nvPr/>
        </p:nvPicPr>
        <p:blipFill rotWithShape="1">
          <a:blip r:embed="rId3">
            <a:alphaModFix/>
          </a:blip>
          <a:srcRect b="11496" l="0" r="0" t="17277"/>
          <a:stretch/>
        </p:blipFill>
        <p:spPr>
          <a:xfrm>
            <a:off x="868850" y="534045"/>
            <a:ext cx="9143639" cy="3657240"/>
          </a:xfrm>
          <a:prstGeom prst="rect">
            <a:avLst/>
          </a:prstGeom>
          <a:noFill/>
          <a:ln>
            <a:noFill/>
          </a:ln>
        </p:spPr>
      </p:pic>
      <p:sp>
        <p:nvSpPr>
          <p:cNvPr id="628" name="Google Shape;628;p96"/>
          <p:cNvSpPr txBox="1"/>
          <p:nvPr/>
        </p:nvSpPr>
        <p:spPr>
          <a:xfrm>
            <a:off x="365300" y="92850"/>
            <a:ext cx="62109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Classes </a:t>
            </a:r>
            <a:r>
              <a:rPr lang="en-CA" sz="4009">
                <a:latin typeface="Calibri"/>
                <a:ea typeface="Calibri"/>
                <a:cs typeface="Calibri"/>
                <a:sym typeface="Calibri"/>
              </a:rPr>
              <a:t>and</a:t>
            </a:r>
            <a:r>
              <a:rPr b="0" i="0" lang="en-CA" sz="4009" u="none" cap="none" strike="noStrike">
                <a:solidFill>
                  <a:srgbClr val="000000"/>
                </a:solidFill>
                <a:latin typeface="Calibri"/>
                <a:ea typeface="Calibri"/>
                <a:cs typeface="Calibri"/>
                <a:sym typeface="Calibri"/>
              </a:rPr>
              <a:t> Objects</a:t>
            </a:r>
            <a:endParaRPr sz="1685"/>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7"/>
          <p:cNvSpPr txBox="1"/>
          <p:nvPr/>
        </p:nvSpPr>
        <p:spPr>
          <a:xfrm>
            <a:off x="353974" y="37100"/>
            <a:ext cx="44352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Classes </a:t>
            </a:r>
            <a:r>
              <a:rPr lang="en-CA" sz="4000">
                <a:latin typeface="Calibri"/>
                <a:ea typeface="Calibri"/>
                <a:cs typeface="Calibri"/>
                <a:sym typeface="Calibri"/>
              </a:rPr>
              <a:t>and</a:t>
            </a:r>
            <a:r>
              <a:rPr b="0" i="0" lang="en-CA" sz="4000" u="none" cap="none" strike="noStrike">
                <a:solidFill>
                  <a:srgbClr val="000000"/>
                </a:solidFill>
                <a:latin typeface="Calibri"/>
                <a:ea typeface="Calibri"/>
                <a:cs typeface="Calibri"/>
                <a:sym typeface="Calibri"/>
              </a:rPr>
              <a:t> Objects</a:t>
            </a:r>
            <a:endParaRPr sz="1800"/>
          </a:p>
        </p:txBody>
      </p:sp>
      <p:sp>
        <p:nvSpPr>
          <p:cNvPr id="634" name="Google Shape;634;p97"/>
          <p:cNvSpPr/>
          <p:nvPr/>
        </p:nvSpPr>
        <p:spPr>
          <a:xfrm>
            <a:off x="838080" y="1123920"/>
            <a:ext cx="4266720" cy="3476421"/>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class </a:t>
            </a:r>
            <a:r>
              <a:rPr b="0" i="0" lang="en-CA" sz="1100" u="none" cap="none" strike="noStrike">
                <a:solidFill>
                  <a:srgbClr val="FF0000"/>
                </a:solidFill>
                <a:latin typeface="Calibri"/>
                <a:ea typeface="Calibri"/>
                <a:cs typeface="Calibri"/>
                <a:sym typeface="Calibri"/>
              </a:rPr>
              <a:t>Employee</a:t>
            </a:r>
            <a:r>
              <a:rPr b="0" i="0" lang="en-CA" sz="1100" u="none" cap="none" strike="noStrike">
                <a:solidFill>
                  <a:srgbClr val="000000"/>
                </a:solidFill>
                <a:latin typeface="Calibri"/>
                <a:ea typeface="Calibri"/>
                <a:cs typeface="Calibri"/>
                <a:sym typeface="Calibri"/>
              </a:rPr>
              <a:t>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latin typeface="Calibri"/>
              <a:ea typeface="Calibri"/>
              <a:cs typeface="Calibri"/>
              <a:sym typeface="Calibri"/>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int eid;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String ename;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double sal;</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String job;</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CA" sz="1100">
                <a:latin typeface="Calibri"/>
                <a:ea typeface="Calibri"/>
                <a:cs typeface="Calibri"/>
                <a:sym typeface="Calibri"/>
              </a:rPr>
              <a:t>     </a:t>
            </a:r>
            <a:r>
              <a:rPr b="0" i="0" lang="en-CA" sz="1100" u="none" cap="none" strike="noStrike">
                <a:solidFill>
                  <a:srgbClr val="000000"/>
                </a:solidFill>
                <a:latin typeface="Calibri"/>
                <a:ea typeface="Calibri"/>
                <a:cs typeface="Calibri"/>
                <a:sym typeface="Calibri"/>
              </a:rPr>
              <a:t>void display() </a:t>
            </a:r>
            <a:r>
              <a:rPr lang="en-CA" sz="1100">
                <a:solidFill>
                  <a:schemeClr val="dk1"/>
                </a:solidFill>
              </a:rPr>
              <a:t> </a:t>
            </a:r>
            <a:r>
              <a:rPr b="0" i="0" lang="en-CA" sz="11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          System.out.println(eid);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System.out.println(ename);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System.out.println(sal);</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System.out.println(job);</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void bonus(){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Arial"/>
                <a:ea typeface="Arial"/>
                <a:cs typeface="Arial"/>
                <a:sym typeface="Arial"/>
              </a:rPr>
              <a:t>         </a:t>
            </a:r>
            <a:r>
              <a:rPr b="0" i="0" lang="en-CA" sz="1100" u="none" cap="none" strike="noStrike">
                <a:solidFill>
                  <a:srgbClr val="000000"/>
                </a:solidFill>
                <a:latin typeface="Calibri"/>
                <a:ea typeface="Calibri"/>
                <a:cs typeface="Calibri"/>
                <a:sym typeface="Calibri"/>
              </a:rPr>
              <a:t>System.out.println((sal *10) /100);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a:t>
            </a:r>
            <a:endParaRPr b="0" i="0" sz="1100" u="none" cap="none" strike="noStrike">
              <a:solidFill>
                <a:schemeClr val="dk1"/>
              </a:solidFill>
              <a:latin typeface="Arial"/>
              <a:ea typeface="Arial"/>
              <a:cs typeface="Arial"/>
              <a:sym typeface="Arial"/>
            </a:endParaRPr>
          </a:p>
        </p:txBody>
      </p:sp>
      <p:sp>
        <p:nvSpPr>
          <p:cNvPr id="635" name="Google Shape;635;p97"/>
          <p:cNvSpPr/>
          <p:nvPr/>
        </p:nvSpPr>
        <p:spPr>
          <a:xfrm>
            <a:off x="2088356" y="1458900"/>
            <a:ext cx="151920" cy="761760"/>
          </a:xfrm>
          <a:prstGeom prst="rightBrace">
            <a:avLst>
              <a:gd fmla="val 8333" name="adj1"/>
              <a:gd fmla="val 50000" name="adj2"/>
            </a:avLst>
          </a:prstGeom>
          <a:noFill/>
          <a:ln cap="flat" cmpd="sng" w="38100">
            <a:solidFill>
              <a:schemeClr val="accent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7"/>
          <p:cNvSpPr/>
          <p:nvPr/>
        </p:nvSpPr>
        <p:spPr>
          <a:xfrm>
            <a:off x="2344320" y="1657440"/>
            <a:ext cx="1225080" cy="36468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Variables</a:t>
            </a:r>
            <a:endParaRPr b="0" i="0" sz="1800" u="none" cap="none" strike="noStrike">
              <a:solidFill>
                <a:schemeClr val="dk1"/>
              </a:solidFill>
              <a:latin typeface="Arial"/>
              <a:ea typeface="Arial"/>
              <a:cs typeface="Arial"/>
              <a:sym typeface="Arial"/>
            </a:endParaRPr>
          </a:p>
        </p:txBody>
      </p:sp>
      <p:sp>
        <p:nvSpPr>
          <p:cNvPr id="637" name="Google Shape;637;p97"/>
          <p:cNvSpPr/>
          <p:nvPr/>
        </p:nvSpPr>
        <p:spPr>
          <a:xfrm>
            <a:off x="3186461" y="2495525"/>
            <a:ext cx="456900" cy="1676100"/>
          </a:xfrm>
          <a:prstGeom prst="rightBrace">
            <a:avLst>
              <a:gd fmla="val 8333" name="adj1"/>
              <a:gd fmla="val 50000" name="adj2"/>
            </a:avLst>
          </a:prstGeom>
          <a:noFill/>
          <a:ln cap="flat" cmpd="sng" w="38100">
            <a:solidFill>
              <a:schemeClr val="accent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7"/>
          <p:cNvSpPr/>
          <p:nvPr/>
        </p:nvSpPr>
        <p:spPr>
          <a:xfrm>
            <a:off x="3769635" y="3151178"/>
            <a:ext cx="1155000" cy="364800"/>
          </a:xfrm>
          <a:prstGeom prst="rect">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Methods</a:t>
            </a:r>
            <a:endParaRPr b="0" i="0" sz="1800" u="none" cap="none" strike="noStrike">
              <a:solidFill>
                <a:schemeClr val="dk1"/>
              </a:solidFill>
              <a:latin typeface="Arial"/>
              <a:ea typeface="Arial"/>
              <a:cs typeface="Arial"/>
              <a:sym typeface="Arial"/>
            </a:endParaRPr>
          </a:p>
        </p:txBody>
      </p:sp>
      <p:sp>
        <p:nvSpPr>
          <p:cNvPr id="639" name="Google Shape;639;p97"/>
          <p:cNvSpPr/>
          <p:nvPr/>
        </p:nvSpPr>
        <p:spPr>
          <a:xfrm>
            <a:off x="580680" y="1249463"/>
            <a:ext cx="228240" cy="3123720"/>
          </a:xfrm>
          <a:prstGeom prst="leftBrace">
            <a:avLst>
              <a:gd fmla="val 8333" name="adj1"/>
              <a:gd fmla="val 50000" name="adj2"/>
            </a:avLst>
          </a:prstGeom>
          <a:noFill/>
          <a:ln cap="flat" cmpd="sng" w="38100">
            <a:solidFill>
              <a:schemeClr val="accent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7"/>
          <p:cNvSpPr/>
          <p:nvPr/>
        </p:nvSpPr>
        <p:spPr>
          <a:xfrm rot="-5400000">
            <a:off x="-168160" y="2628920"/>
            <a:ext cx="1037100" cy="364800"/>
          </a:xfrm>
          <a:prstGeom prst="rect">
            <a:avLst/>
          </a:prstGeom>
          <a:gradFill>
            <a:gsLst>
              <a:gs pos="0">
                <a:srgbClr val="000000"/>
              </a:gs>
              <a:gs pos="80000">
                <a:srgbClr val="000000"/>
              </a:gs>
              <a:gs pos="100000">
                <a:srgbClr val="000000"/>
              </a:gs>
            </a:gsLst>
            <a:lin ang="108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Class</a:t>
            </a:r>
            <a:endParaRPr b="0" i="0" sz="1800" u="none" cap="none" strike="noStrike">
              <a:solidFill>
                <a:schemeClr val="dk1"/>
              </a:solidFill>
              <a:latin typeface="Arial"/>
              <a:ea typeface="Arial"/>
              <a:cs typeface="Arial"/>
              <a:sym typeface="Arial"/>
            </a:endParaRPr>
          </a:p>
        </p:txBody>
      </p:sp>
      <p:sp>
        <p:nvSpPr>
          <p:cNvPr id="641" name="Google Shape;641;p97"/>
          <p:cNvSpPr/>
          <p:nvPr/>
        </p:nvSpPr>
        <p:spPr>
          <a:xfrm>
            <a:off x="5410078" y="1143346"/>
            <a:ext cx="2430387" cy="1568206"/>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Employee </a:t>
            </a:r>
            <a:r>
              <a:rPr b="1" i="0" lang="en-CA" sz="1200" u="none" cap="none" strike="noStrike">
                <a:solidFill>
                  <a:srgbClr val="FF0000"/>
                </a:solidFill>
                <a:latin typeface="Calibri"/>
                <a:ea typeface="Calibri"/>
                <a:cs typeface="Calibri"/>
                <a:sym typeface="Calibri"/>
              </a:rPr>
              <a:t>emp1 </a:t>
            </a:r>
            <a:r>
              <a:rPr b="1" i="0" lang="en-CA" sz="1200" u="none" cap="none" strike="noStrike">
                <a:solidFill>
                  <a:srgbClr val="000000"/>
                </a:solidFill>
                <a:latin typeface="Calibri"/>
                <a:ea typeface="Calibri"/>
                <a:cs typeface="Calibri"/>
                <a:sym typeface="Calibri"/>
              </a:rPr>
              <a:t>= new Employee();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emp1.eid=1020;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emp1.ename="John";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emp1.sal=80000;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emp1.job="Manager";</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emp1.display();</a:t>
            </a:r>
            <a:endParaRPr b="0" i="0" sz="1200" u="none" cap="none" strike="noStrike">
              <a:solidFill>
                <a:schemeClr val="dk1"/>
              </a:solidFill>
              <a:latin typeface="Arial"/>
              <a:ea typeface="Arial"/>
              <a:cs typeface="Arial"/>
              <a:sym typeface="Arial"/>
            </a:endParaRPr>
          </a:p>
        </p:txBody>
      </p:sp>
      <p:sp>
        <p:nvSpPr>
          <p:cNvPr id="642" name="Google Shape;642;p97"/>
          <p:cNvSpPr/>
          <p:nvPr/>
        </p:nvSpPr>
        <p:spPr>
          <a:xfrm>
            <a:off x="5410079" y="2876400"/>
            <a:ext cx="2430387" cy="1568206"/>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Employee </a:t>
            </a:r>
            <a:r>
              <a:rPr b="1" i="0" lang="en-CA" sz="1200" u="none" cap="none" strike="noStrike">
                <a:solidFill>
                  <a:srgbClr val="FF0000"/>
                </a:solidFill>
                <a:latin typeface="Calibri"/>
                <a:ea typeface="Calibri"/>
                <a:cs typeface="Calibri"/>
                <a:sym typeface="Calibri"/>
              </a:rPr>
              <a:t>emp2</a:t>
            </a:r>
            <a:r>
              <a:rPr b="1" i="0" lang="en-CA" sz="1200" u="none" cap="none" strike="noStrike">
                <a:solidFill>
                  <a:srgbClr val="000000"/>
                </a:solidFill>
                <a:latin typeface="Calibri"/>
                <a:ea typeface="Calibri"/>
                <a:cs typeface="Calibri"/>
                <a:sym typeface="Calibri"/>
              </a:rPr>
              <a:t>=new Employee();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emp2.eid=1021;</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emp2.ename="David";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emp2.sal=50000;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emp2.job="Tech Assistant";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emp2.display();</a:t>
            </a:r>
            <a:endParaRPr b="0" i="0" sz="1200" u="none" cap="none" strike="noStrike">
              <a:solidFill>
                <a:schemeClr val="dk1"/>
              </a:solidFill>
              <a:latin typeface="Arial"/>
              <a:ea typeface="Arial"/>
              <a:cs typeface="Arial"/>
              <a:sym typeface="Arial"/>
            </a:endParaRPr>
          </a:p>
        </p:txBody>
      </p:sp>
      <p:sp>
        <p:nvSpPr>
          <p:cNvPr id="643" name="Google Shape;643;p97"/>
          <p:cNvSpPr/>
          <p:nvPr/>
        </p:nvSpPr>
        <p:spPr>
          <a:xfrm>
            <a:off x="7620120" y="2495520"/>
            <a:ext cx="1218960" cy="456840"/>
          </a:xfrm>
          <a:prstGeom prst="wedgeRoundRectCallout">
            <a:avLst>
              <a:gd fmla="val -35730" name="adj1"/>
              <a:gd fmla="val 70719"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600" u="none" cap="none" strike="noStrike">
                <a:solidFill>
                  <a:srgbClr val="FFFFFF"/>
                </a:solidFill>
                <a:latin typeface="Calibri"/>
                <a:ea typeface="Calibri"/>
                <a:cs typeface="Calibri"/>
                <a:sym typeface="Calibri"/>
              </a:rPr>
              <a:t>Object2</a:t>
            </a:r>
            <a:endParaRPr b="0" i="0" sz="1600" u="none" cap="none" strike="noStrike">
              <a:solidFill>
                <a:schemeClr val="dk1"/>
              </a:solidFill>
              <a:latin typeface="Arial"/>
              <a:ea typeface="Arial"/>
              <a:cs typeface="Arial"/>
              <a:sym typeface="Arial"/>
            </a:endParaRPr>
          </a:p>
        </p:txBody>
      </p:sp>
      <p:sp>
        <p:nvSpPr>
          <p:cNvPr id="644" name="Google Shape;644;p97"/>
          <p:cNvSpPr/>
          <p:nvPr/>
        </p:nvSpPr>
        <p:spPr>
          <a:xfrm>
            <a:off x="7648558" y="749535"/>
            <a:ext cx="1218960" cy="456840"/>
          </a:xfrm>
          <a:prstGeom prst="wedgeRoundRectCallout">
            <a:avLst>
              <a:gd fmla="val -35730" name="adj1"/>
              <a:gd fmla="val 70719"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600" u="none" cap="none" strike="noStrike">
                <a:solidFill>
                  <a:srgbClr val="FFFFFF"/>
                </a:solidFill>
                <a:latin typeface="Calibri"/>
                <a:ea typeface="Calibri"/>
                <a:cs typeface="Calibri"/>
                <a:sym typeface="Calibri"/>
              </a:rPr>
              <a:t>Object1</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8"/>
          <p:cNvSpPr txBox="1"/>
          <p:nvPr/>
        </p:nvSpPr>
        <p:spPr>
          <a:xfrm>
            <a:off x="349625" y="82700"/>
            <a:ext cx="47940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Java </a:t>
            </a:r>
            <a:r>
              <a:rPr b="0" i="0" lang="en-CA" sz="4000" u="none" cap="none" strike="noStrike">
                <a:solidFill>
                  <a:srgbClr val="000000"/>
                </a:solidFill>
                <a:latin typeface="Calibri"/>
                <a:ea typeface="Calibri"/>
                <a:cs typeface="Calibri"/>
                <a:sym typeface="Calibri"/>
              </a:rPr>
              <a:t>Methods</a:t>
            </a:r>
            <a:endParaRPr sz="1800"/>
          </a:p>
        </p:txBody>
      </p:sp>
      <p:sp>
        <p:nvSpPr>
          <p:cNvPr id="650" name="Google Shape;650;p98"/>
          <p:cNvSpPr txBox="1"/>
          <p:nvPr/>
        </p:nvSpPr>
        <p:spPr>
          <a:xfrm>
            <a:off x="349625" y="815288"/>
            <a:ext cx="8054700" cy="13302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A method is a </a:t>
            </a:r>
            <a:r>
              <a:rPr lang="en-CA" sz="1900">
                <a:latin typeface="Calibri"/>
                <a:ea typeface="Calibri"/>
                <a:cs typeface="Calibri"/>
                <a:sym typeface="Calibri"/>
              </a:rPr>
              <a:t>block of</a:t>
            </a:r>
            <a:r>
              <a:rPr i="0" lang="en-CA" sz="1900" u="none" cap="none" strike="noStrike">
                <a:solidFill>
                  <a:srgbClr val="000000"/>
                </a:solidFill>
                <a:latin typeface="Calibri"/>
                <a:ea typeface="Calibri"/>
                <a:cs typeface="Calibri"/>
                <a:sym typeface="Calibri"/>
              </a:rPr>
              <a:t> code which is referred to by name and can be called (invoked) at any point in a program simply by utilizing the method's name. </a:t>
            </a:r>
            <a:endParaRPr sz="1900">
              <a:latin typeface="Calibri"/>
              <a:ea typeface="Calibri"/>
              <a:cs typeface="Calibri"/>
              <a:sym typeface="Calibri"/>
            </a:endParaRPr>
          </a:p>
          <a:p>
            <a:pPr indent="-349250" lvl="0" marL="457200" marR="0" rtl="0" algn="l">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A method as a subprogram that acts on data and often returns a value. </a:t>
            </a:r>
            <a:endParaRPr sz="1900">
              <a:latin typeface="Calibri"/>
              <a:ea typeface="Calibri"/>
              <a:cs typeface="Calibri"/>
              <a:sym typeface="Calibri"/>
            </a:endParaRPr>
          </a:p>
        </p:txBody>
      </p:sp>
      <p:graphicFrame>
        <p:nvGraphicFramePr>
          <p:cNvPr id="651" name="Google Shape;651;p98"/>
          <p:cNvGraphicFramePr/>
          <p:nvPr/>
        </p:nvGraphicFramePr>
        <p:xfrm>
          <a:off x="2438655" y="2059745"/>
          <a:ext cx="3000000" cy="3000000"/>
        </p:xfrm>
        <a:graphic>
          <a:graphicData uri="http://schemas.openxmlformats.org/drawingml/2006/table">
            <a:tbl>
              <a:tblPr>
                <a:noFill/>
                <a:tableStyleId>{3436757E-E88D-4ADF-AE8A-2AFCB986F40A}</a:tableStyleId>
              </a:tblPr>
              <a:tblGrid>
                <a:gridCol w="1523875"/>
                <a:gridCol w="1218950"/>
                <a:gridCol w="1523875"/>
              </a:tblGrid>
              <a:tr h="479150">
                <a:tc>
                  <a:txBody>
                    <a:bodyPr/>
                    <a:lstStyle/>
                    <a:p>
                      <a:pPr indent="0" lvl="0" marL="0" marR="0" rtl="0" algn="ctr">
                        <a:lnSpc>
                          <a:spcPct val="100000"/>
                        </a:lnSpc>
                        <a:spcBef>
                          <a:spcPts val="0"/>
                        </a:spcBef>
                        <a:spcAft>
                          <a:spcPts val="0"/>
                        </a:spcAft>
                        <a:buNone/>
                      </a:pPr>
                      <a:r>
                        <a:rPr b="0" lang="en-CA" sz="1600" u="none" cap="none" strike="noStrike">
                          <a:solidFill>
                            <a:srgbClr val="000000"/>
                          </a:solidFill>
                          <a:latin typeface="Calibri"/>
                          <a:ea typeface="Calibri"/>
                          <a:cs typeface="Calibri"/>
                          <a:sym typeface="Calibri"/>
                        </a:rPr>
                        <a:t> </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Parameter</a:t>
                      </a:r>
                      <a:r>
                        <a:rPr b="1" lang="en-CA" sz="1600">
                          <a:latin typeface="Calibri"/>
                          <a:ea typeface="Calibri"/>
                          <a:cs typeface="Calibri"/>
                          <a:sym typeface="Calibri"/>
                        </a:rPr>
                        <a:t>(</a:t>
                      </a:r>
                      <a:r>
                        <a:rPr b="1" lang="en-CA" sz="1600" u="none" cap="none" strike="noStrike">
                          <a:solidFill>
                            <a:srgbClr val="000000"/>
                          </a:solidFill>
                          <a:latin typeface="Calibri"/>
                          <a:ea typeface="Calibri"/>
                          <a:cs typeface="Calibri"/>
                          <a:sym typeface="Calibri"/>
                        </a:rPr>
                        <a:t>s)</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Returned Value</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6450">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Case1</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800" u="none" cap="none" strike="noStrike">
                          <a:solidFill>
                            <a:srgbClr val="FF0000"/>
                          </a:solidFill>
                          <a:latin typeface="Arimo"/>
                          <a:ea typeface="Arimo"/>
                          <a:cs typeface="Arimo"/>
                          <a:sym typeface="Arimo"/>
                        </a:rPr>
                        <a:t></a:t>
                      </a:r>
                      <a:endParaRPr b="0" sz="18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800" u="none" cap="none" strike="noStrike">
                          <a:solidFill>
                            <a:srgbClr val="FF0000"/>
                          </a:solidFill>
                          <a:latin typeface="Arimo"/>
                          <a:ea typeface="Arimo"/>
                          <a:cs typeface="Arimo"/>
                          <a:sym typeface="Arimo"/>
                        </a:rPr>
                        <a:t></a:t>
                      </a:r>
                      <a:endParaRPr b="0" sz="18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0650">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Case2</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800" u="none" cap="none" strike="noStrike">
                          <a:solidFill>
                            <a:srgbClr val="FF0000"/>
                          </a:solidFill>
                          <a:latin typeface="Arimo"/>
                          <a:ea typeface="Arimo"/>
                          <a:cs typeface="Arimo"/>
                          <a:sym typeface="Arimo"/>
                        </a:rPr>
                        <a:t></a:t>
                      </a:r>
                      <a:endParaRPr b="0" sz="18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650">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Case3</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1800" u="none" cap="none" strike="noStrike">
                          <a:solidFill>
                            <a:srgbClr val="FF0000"/>
                          </a:solidFill>
                          <a:latin typeface="Arimo"/>
                          <a:ea typeface="Arimo"/>
                          <a:cs typeface="Arimo"/>
                          <a:sym typeface="Arimo"/>
                        </a:rPr>
                        <a:t></a:t>
                      </a:r>
                      <a:endParaRPr b="0" sz="18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650">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Case4</a:t>
                      </a:r>
                      <a:endParaRPr b="0" sz="16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9350" marL="93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9"/>
          <p:cNvSpPr txBox="1"/>
          <p:nvPr/>
        </p:nvSpPr>
        <p:spPr>
          <a:xfrm>
            <a:off x="349625" y="75575"/>
            <a:ext cx="47940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Java Constructors</a:t>
            </a:r>
            <a:endParaRPr sz="1800"/>
          </a:p>
        </p:txBody>
      </p:sp>
      <p:sp>
        <p:nvSpPr>
          <p:cNvPr id="657" name="Google Shape;657;p99"/>
          <p:cNvSpPr txBox="1"/>
          <p:nvPr/>
        </p:nvSpPr>
        <p:spPr>
          <a:xfrm>
            <a:off x="451375" y="877350"/>
            <a:ext cx="7819500" cy="33888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A constructor is a type of method used to initialize an object.</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The constructor is invoked at the time of the object creation.</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The rules for creating a constructor in Java:</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The constructor name must be the same as its class name.</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The constructor must have no explicit return type.</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There are two types of constructors.</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Default Constructor</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Parameterized</a:t>
            </a:r>
            <a:endParaRPr sz="2000">
              <a:solidFill>
                <a:srgbClr val="0E101A"/>
              </a:solidFill>
              <a:latin typeface="Calibri"/>
              <a:ea typeface="Calibri"/>
              <a:cs typeface="Calibri"/>
              <a:sym typeface="Calibri"/>
            </a:endParaRPr>
          </a:p>
          <a:p>
            <a:pPr indent="0" lvl="0" marL="457200" marR="0" rtl="0" algn="just">
              <a:lnSpc>
                <a:spcPct val="115000"/>
              </a:lnSpc>
              <a:spcBef>
                <a:spcPts val="32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0"/>
          <p:cNvSpPr/>
          <p:nvPr/>
        </p:nvSpPr>
        <p:spPr>
          <a:xfrm>
            <a:off x="2161835" y="1050640"/>
            <a:ext cx="5105100" cy="1568100"/>
          </a:xfrm>
          <a:prstGeom prst="rect">
            <a:avLst/>
          </a:prstGeom>
          <a:noFill/>
          <a:ln cap="flat" cmpd="sng" w="25400">
            <a:solidFill>
              <a:srgbClr val="33CCFF"/>
            </a:solidFill>
            <a:prstDash val="solid"/>
            <a:round/>
            <a:headEnd len="sm" w="sm" type="none"/>
            <a:tailEnd len="sm" w="sm" type="none"/>
          </a:ln>
        </p:spPr>
        <p:txBody>
          <a:bodyPr anchorCtr="0" anchor="t" bIns="45000" lIns="90000" spcFirstLastPara="1" rIns="90000" wrap="square" tIns="45000">
            <a:noAutofit/>
          </a:bodyPr>
          <a:lstStyle/>
          <a:p>
            <a:pPr indent="-283730" lvl="0" marL="343080" marR="0" rtl="0" algn="l">
              <a:lnSpc>
                <a:spcPct val="115000"/>
              </a:lnSpc>
              <a:spcBef>
                <a:spcPts val="0"/>
              </a:spcBef>
              <a:spcAft>
                <a:spcPts val="0"/>
              </a:spcAft>
              <a:buClr>
                <a:srgbClr val="000000"/>
              </a:buClr>
              <a:buSzPts val="1900"/>
              <a:buFont typeface="Calibri"/>
              <a:buChar char="➢"/>
            </a:pPr>
            <a:r>
              <a:rPr lang="en-CA" sz="1900">
                <a:latin typeface="Calibri"/>
                <a:ea typeface="Calibri"/>
                <a:cs typeface="Calibri"/>
                <a:sym typeface="Calibri"/>
              </a:rPr>
              <a:t>The method name can be any string.</a:t>
            </a:r>
            <a:endParaRPr sz="1900">
              <a:latin typeface="Calibri"/>
              <a:ea typeface="Calibri"/>
              <a:cs typeface="Calibri"/>
              <a:sym typeface="Calibri"/>
            </a:endParaRPr>
          </a:p>
          <a:p>
            <a:pPr indent="-283730" lvl="0" marL="343080" marR="0" rtl="0" algn="l">
              <a:lnSpc>
                <a:spcPct val="115000"/>
              </a:lnSpc>
              <a:spcBef>
                <a:spcPts val="0"/>
              </a:spcBef>
              <a:spcAft>
                <a:spcPts val="0"/>
              </a:spcAft>
              <a:buClr>
                <a:srgbClr val="000000"/>
              </a:buClr>
              <a:buSzPts val="1900"/>
              <a:buFont typeface="Calibri"/>
              <a:buChar char="➢"/>
            </a:pPr>
            <a:r>
              <a:rPr lang="en-CA" sz="1900">
                <a:latin typeface="Calibri"/>
                <a:ea typeface="Calibri"/>
                <a:cs typeface="Calibri"/>
                <a:sym typeface="Calibri"/>
              </a:rPr>
              <a:t>The method can return a value.</a:t>
            </a:r>
            <a:endParaRPr sz="1900">
              <a:latin typeface="Calibri"/>
              <a:ea typeface="Calibri"/>
              <a:cs typeface="Calibri"/>
              <a:sym typeface="Calibri"/>
            </a:endParaRPr>
          </a:p>
          <a:p>
            <a:pPr indent="-283730" lvl="0" marL="343080" marR="0" rtl="0" algn="l">
              <a:lnSpc>
                <a:spcPct val="115000"/>
              </a:lnSpc>
              <a:spcBef>
                <a:spcPts val="0"/>
              </a:spcBef>
              <a:spcAft>
                <a:spcPts val="0"/>
              </a:spcAft>
              <a:buClr>
                <a:srgbClr val="000000"/>
              </a:buClr>
              <a:buSzPts val="1900"/>
              <a:buFont typeface="Calibri"/>
              <a:buChar char="➢"/>
            </a:pPr>
            <a:r>
              <a:rPr lang="en-CA" sz="1900">
                <a:latin typeface="Calibri"/>
                <a:ea typeface="Calibri"/>
                <a:cs typeface="Calibri"/>
                <a:sym typeface="Calibri"/>
              </a:rPr>
              <a:t>We call methods explicitly</a:t>
            </a:r>
            <a:r>
              <a:rPr i="0" lang="en-CA" sz="1900" u="none" cap="none" strike="noStrike">
                <a:solidFill>
                  <a:srgbClr val="000000"/>
                </a:solidFill>
                <a:latin typeface="Calibri"/>
                <a:ea typeface="Calibri"/>
                <a:cs typeface="Calibri"/>
                <a:sym typeface="Calibri"/>
              </a:rPr>
              <a:t>.</a:t>
            </a:r>
            <a:endParaRPr i="0" sz="1900" u="none" cap="none" strike="noStrike">
              <a:solidFill>
                <a:schemeClr val="dk1"/>
              </a:solidFill>
              <a:latin typeface="Calibri"/>
              <a:ea typeface="Calibri"/>
              <a:cs typeface="Calibri"/>
              <a:sym typeface="Calibri"/>
            </a:endParaRPr>
          </a:p>
          <a:p>
            <a:pPr indent="0" lvl="0" marL="457200" rtl="0" algn="just">
              <a:lnSpc>
                <a:spcPct val="115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663" name="Google Shape;663;p100"/>
          <p:cNvSpPr txBox="1"/>
          <p:nvPr/>
        </p:nvSpPr>
        <p:spPr>
          <a:xfrm>
            <a:off x="389975" y="57250"/>
            <a:ext cx="60567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Methods </a:t>
            </a:r>
            <a:r>
              <a:rPr lang="en-CA" sz="4000">
                <a:latin typeface="Calibri"/>
                <a:ea typeface="Calibri"/>
                <a:cs typeface="Calibri"/>
                <a:sym typeface="Calibri"/>
              </a:rPr>
              <a:t>vs</a:t>
            </a:r>
            <a:r>
              <a:rPr b="0" i="0" lang="en-CA" sz="4000" u="none" cap="none" strike="noStrike">
                <a:solidFill>
                  <a:srgbClr val="000000"/>
                </a:solidFill>
                <a:latin typeface="Calibri"/>
                <a:ea typeface="Calibri"/>
                <a:cs typeface="Calibri"/>
                <a:sym typeface="Calibri"/>
              </a:rPr>
              <a:t> Constructors</a:t>
            </a:r>
            <a:endParaRPr sz="1800"/>
          </a:p>
        </p:txBody>
      </p:sp>
      <p:sp>
        <p:nvSpPr>
          <p:cNvPr id="664" name="Google Shape;664;p100"/>
          <p:cNvSpPr/>
          <p:nvPr/>
        </p:nvSpPr>
        <p:spPr>
          <a:xfrm rot="-5400000">
            <a:off x="1178925" y="1639875"/>
            <a:ext cx="1583400" cy="380400"/>
          </a:xfrm>
          <a:prstGeom prst="round2SameRect">
            <a:avLst>
              <a:gd fmla="val 16667" name="adj1"/>
              <a:gd fmla="val 0" name="adj2"/>
            </a:avLst>
          </a:prstGeom>
          <a:gradFill>
            <a:gsLst>
              <a:gs pos="0">
                <a:srgbClr val="2988A1"/>
              </a:gs>
              <a:gs pos="100000">
                <a:srgbClr val="36B0D1"/>
              </a:gs>
            </a:gsLst>
            <a:lin ang="108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Method</a:t>
            </a:r>
            <a:endParaRPr b="0" i="0" sz="1800" u="none" cap="none" strike="noStrike">
              <a:solidFill>
                <a:schemeClr val="dk1"/>
              </a:solidFill>
              <a:latin typeface="Arial"/>
              <a:ea typeface="Arial"/>
              <a:cs typeface="Arial"/>
              <a:sym typeface="Arial"/>
            </a:endParaRPr>
          </a:p>
        </p:txBody>
      </p:sp>
      <p:sp>
        <p:nvSpPr>
          <p:cNvPr id="665" name="Google Shape;665;p100"/>
          <p:cNvSpPr/>
          <p:nvPr/>
        </p:nvSpPr>
        <p:spPr>
          <a:xfrm rot="-5400000">
            <a:off x="1082775" y="3463975"/>
            <a:ext cx="1775700" cy="380400"/>
          </a:xfrm>
          <a:prstGeom prst="round2SameRect">
            <a:avLst>
              <a:gd fmla="val 16667" name="adj1"/>
              <a:gd fmla="val 0" name="adj2"/>
            </a:avLst>
          </a:prstGeom>
          <a:gradFill>
            <a:gsLst>
              <a:gs pos="0">
                <a:srgbClr val="CC6D20"/>
              </a:gs>
              <a:gs pos="100000">
                <a:srgbClr val="FF9033"/>
              </a:gs>
            </a:gsLst>
            <a:lin ang="108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Constructor</a:t>
            </a:r>
            <a:endParaRPr b="0" i="0" sz="1800" u="none" cap="none" strike="noStrike">
              <a:solidFill>
                <a:schemeClr val="dk1"/>
              </a:solidFill>
              <a:latin typeface="Arial"/>
              <a:ea typeface="Arial"/>
              <a:cs typeface="Arial"/>
              <a:sym typeface="Arial"/>
            </a:endParaRPr>
          </a:p>
        </p:txBody>
      </p:sp>
      <p:sp>
        <p:nvSpPr>
          <p:cNvPr id="666" name="Google Shape;666;p100"/>
          <p:cNvSpPr/>
          <p:nvPr/>
        </p:nvSpPr>
        <p:spPr>
          <a:xfrm>
            <a:off x="2161825" y="2778651"/>
            <a:ext cx="5105100" cy="1763400"/>
          </a:xfrm>
          <a:prstGeom prst="rect">
            <a:avLst/>
          </a:prstGeom>
          <a:noFill/>
          <a:ln cap="flat" cmpd="sng" w="25400">
            <a:solidFill>
              <a:schemeClr val="accent6"/>
            </a:solidFill>
            <a:prstDash val="solid"/>
            <a:round/>
            <a:headEnd len="sm" w="sm" type="none"/>
            <a:tailEnd len="sm" w="sm" type="none"/>
          </a:ln>
        </p:spPr>
        <p:txBody>
          <a:bodyPr anchorCtr="0" anchor="t" bIns="45000" lIns="90000" spcFirstLastPara="1" rIns="90000" wrap="square" tIns="45000">
            <a:noAutofit/>
          </a:bodyPr>
          <a:lstStyle/>
          <a:p>
            <a:pPr indent="-283730" lvl="0" marL="34308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The constructor name must be the same as class name.</a:t>
            </a:r>
            <a:endParaRPr i="0" sz="1900" u="none" cap="none" strike="noStrike">
              <a:solidFill>
                <a:schemeClr val="dk1"/>
              </a:solidFill>
              <a:latin typeface="Calibri"/>
              <a:ea typeface="Calibri"/>
              <a:cs typeface="Calibri"/>
              <a:sym typeface="Calibri"/>
            </a:endParaRPr>
          </a:p>
          <a:p>
            <a:pPr indent="-283730" lvl="0" marL="34308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The constructor doesn't return a value.</a:t>
            </a:r>
            <a:endParaRPr i="0" sz="1900" u="none" cap="none" strike="noStrike">
              <a:solidFill>
                <a:schemeClr val="dk1"/>
              </a:solidFill>
              <a:latin typeface="Calibri"/>
              <a:ea typeface="Calibri"/>
              <a:cs typeface="Calibri"/>
              <a:sym typeface="Calibri"/>
            </a:endParaRPr>
          </a:p>
          <a:p>
            <a:pPr indent="-283730" lvl="0" marL="343080" marR="0" rtl="0" algn="just">
              <a:lnSpc>
                <a:spcPct val="115000"/>
              </a:lnSpc>
              <a:spcBef>
                <a:spcPts val="0"/>
              </a:spcBef>
              <a:spcAft>
                <a:spcPts val="0"/>
              </a:spcAft>
              <a:buClr>
                <a:srgbClr val="000000"/>
              </a:buClr>
              <a:buSzPts val="1900"/>
              <a:buFont typeface="Calibri"/>
              <a:buChar char="➢"/>
            </a:pPr>
            <a:r>
              <a:rPr lang="en-CA" sz="1900">
                <a:latin typeface="Calibri"/>
                <a:ea typeface="Calibri"/>
                <a:cs typeface="Calibri"/>
                <a:sym typeface="Calibri"/>
              </a:rPr>
              <a:t>Java a</a:t>
            </a:r>
            <a:r>
              <a:rPr i="0" lang="en-CA" sz="1900" u="none" cap="none" strike="noStrike">
                <a:solidFill>
                  <a:srgbClr val="000000"/>
                </a:solidFill>
                <a:latin typeface="Calibri"/>
                <a:ea typeface="Calibri"/>
                <a:cs typeface="Calibri"/>
                <a:sym typeface="Calibri"/>
              </a:rPr>
              <a:t>utomatically invoke</a:t>
            </a:r>
            <a:r>
              <a:rPr lang="en-CA" sz="1900">
                <a:latin typeface="Calibri"/>
                <a:ea typeface="Calibri"/>
                <a:cs typeface="Calibri"/>
                <a:sym typeface="Calibri"/>
              </a:rPr>
              <a:t>s the constructor</a:t>
            </a:r>
            <a:r>
              <a:rPr i="0" lang="en-CA" sz="1900" u="none" cap="none" strike="noStrike">
                <a:solidFill>
                  <a:srgbClr val="000000"/>
                </a:solidFill>
                <a:latin typeface="Calibri"/>
                <a:ea typeface="Calibri"/>
                <a:cs typeface="Calibri"/>
                <a:sym typeface="Calibri"/>
              </a:rPr>
              <a:t> </a:t>
            </a:r>
            <a:r>
              <a:rPr lang="en-CA" sz="1900">
                <a:latin typeface="Calibri"/>
                <a:ea typeface="Calibri"/>
                <a:cs typeface="Calibri"/>
                <a:sym typeface="Calibri"/>
              </a:rPr>
              <a:t>when creating an </a:t>
            </a:r>
            <a:r>
              <a:rPr i="0" lang="en-CA" sz="1900" u="none" cap="none" strike="noStrike">
                <a:solidFill>
                  <a:srgbClr val="000000"/>
                </a:solidFill>
                <a:latin typeface="Calibri"/>
                <a:ea typeface="Calibri"/>
                <a:cs typeface="Calibri"/>
                <a:sym typeface="Calibri"/>
              </a:rPr>
              <a:t>object .</a:t>
            </a:r>
            <a:endParaRPr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6"/>
          <p:cNvSpPr txBox="1"/>
          <p:nvPr/>
        </p:nvSpPr>
        <p:spPr>
          <a:xfrm>
            <a:off x="365300" y="89375"/>
            <a:ext cx="5925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SE - JDK vs JRE</a:t>
            </a:r>
            <a:endParaRPr sz="1685"/>
          </a:p>
        </p:txBody>
      </p:sp>
      <p:pic>
        <p:nvPicPr>
          <p:cNvPr id="251" name="Google Shape;251;p56"/>
          <p:cNvPicPr preferRelativeResize="0"/>
          <p:nvPr/>
        </p:nvPicPr>
        <p:blipFill>
          <a:blip r:embed="rId3">
            <a:alphaModFix/>
          </a:blip>
          <a:stretch>
            <a:fillRect/>
          </a:stretch>
        </p:blipFill>
        <p:spPr>
          <a:xfrm>
            <a:off x="1988000" y="866850"/>
            <a:ext cx="5168000" cy="37789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1"/>
          <p:cNvSpPr txBox="1"/>
          <p:nvPr/>
        </p:nvSpPr>
        <p:spPr>
          <a:xfrm>
            <a:off x="369800" y="60950"/>
            <a:ext cx="44799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Object</a:t>
            </a:r>
            <a:r>
              <a:rPr lang="en-CA" sz="4000">
                <a:latin typeface="Calibri"/>
                <a:ea typeface="Calibri"/>
                <a:cs typeface="Calibri"/>
                <a:sym typeface="Calibri"/>
              </a:rPr>
              <a:t> Initialization</a:t>
            </a:r>
            <a:endParaRPr sz="1800"/>
          </a:p>
        </p:txBody>
      </p:sp>
      <p:sp>
        <p:nvSpPr>
          <p:cNvPr id="672" name="Google Shape;672;p101"/>
          <p:cNvSpPr txBox="1"/>
          <p:nvPr/>
        </p:nvSpPr>
        <p:spPr>
          <a:xfrm>
            <a:off x="410125" y="841825"/>
            <a:ext cx="5688000" cy="16842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Calibri"/>
              <a:buChar char="➢"/>
            </a:pPr>
            <a:r>
              <a:rPr lang="en-CA" sz="2000">
                <a:latin typeface="Calibri"/>
                <a:ea typeface="Calibri"/>
                <a:cs typeface="Calibri"/>
                <a:sym typeface="Calibri"/>
              </a:rPr>
              <a:t>There are three</a:t>
            </a:r>
            <a:r>
              <a:rPr i="0" lang="en-CA" sz="2000" u="none" cap="none" strike="noStrike">
                <a:solidFill>
                  <a:srgbClr val="000000"/>
                </a:solidFill>
                <a:latin typeface="Calibri"/>
                <a:ea typeface="Calibri"/>
                <a:cs typeface="Calibri"/>
                <a:sym typeface="Calibri"/>
              </a:rPr>
              <a:t> ways to initialize </a:t>
            </a:r>
            <a:r>
              <a:rPr lang="en-CA" sz="2000">
                <a:latin typeface="Calibri"/>
                <a:ea typeface="Calibri"/>
                <a:cs typeface="Calibri"/>
                <a:sym typeface="Calibri"/>
              </a:rPr>
              <a:t>objects </a:t>
            </a:r>
            <a:r>
              <a:rPr i="0" lang="en-CA" sz="2000" u="none" cap="none" strike="noStrike">
                <a:solidFill>
                  <a:srgbClr val="000000"/>
                </a:solidFill>
                <a:latin typeface="Calibri"/>
                <a:ea typeface="Calibri"/>
                <a:cs typeface="Calibri"/>
                <a:sym typeface="Calibri"/>
              </a:rPr>
              <a:t>in Java.</a:t>
            </a:r>
            <a:endParaRPr sz="2000">
              <a:latin typeface="Calibri"/>
              <a:ea typeface="Calibri"/>
              <a:cs typeface="Calibri"/>
              <a:sym typeface="Calibri"/>
            </a:endParaRPr>
          </a:p>
          <a:p>
            <a:pPr indent="-279130" lvl="1" marL="743040" marR="0" rtl="0" algn="just">
              <a:lnSpc>
                <a:spcPct val="115000"/>
              </a:lnSpc>
              <a:spcBef>
                <a:spcPts val="100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By reference variable</a:t>
            </a:r>
            <a:endParaRPr sz="1900">
              <a:latin typeface="Calibri"/>
              <a:ea typeface="Calibri"/>
              <a:cs typeface="Calibri"/>
              <a:sym typeface="Calibri"/>
            </a:endParaRPr>
          </a:p>
          <a:p>
            <a:pPr indent="-279130" lvl="1" marL="74304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By method</a:t>
            </a:r>
            <a:endParaRPr sz="1900">
              <a:latin typeface="Calibri"/>
              <a:ea typeface="Calibri"/>
              <a:cs typeface="Calibri"/>
              <a:sym typeface="Calibri"/>
            </a:endParaRPr>
          </a:p>
          <a:p>
            <a:pPr indent="-279130" lvl="1" marL="74304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By constructor</a:t>
            </a:r>
            <a:endParaRPr sz="1900">
              <a:latin typeface="Calibri"/>
              <a:ea typeface="Calibri"/>
              <a:cs typeface="Calibri"/>
              <a:sym typeface="Calibri"/>
            </a:endParaRPr>
          </a:p>
          <a:p>
            <a:pPr indent="0" lvl="0" marL="0" marR="0" rtl="0" algn="l">
              <a:lnSpc>
                <a:spcPct val="100000"/>
              </a:lnSpc>
              <a:spcBef>
                <a:spcPts val="641"/>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2"/>
          <p:cNvSpPr txBox="1"/>
          <p:nvPr/>
        </p:nvSpPr>
        <p:spPr>
          <a:xfrm>
            <a:off x="349625" y="36000"/>
            <a:ext cx="4671600" cy="612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CA" sz="4000">
                <a:solidFill>
                  <a:schemeClr val="dk1"/>
                </a:solidFill>
                <a:latin typeface="Calibri"/>
                <a:ea typeface="Calibri"/>
                <a:cs typeface="Calibri"/>
                <a:sym typeface="Calibri"/>
              </a:rPr>
              <a:t>Object Initialization</a:t>
            </a:r>
            <a:endParaRPr sz="1800"/>
          </a:p>
        </p:txBody>
      </p:sp>
      <p:sp>
        <p:nvSpPr>
          <p:cNvPr id="678" name="Google Shape;678;p102"/>
          <p:cNvSpPr txBox="1"/>
          <p:nvPr/>
        </p:nvSpPr>
        <p:spPr>
          <a:xfrm>
            <a:off x="349625" y="851675"/>
            <a:ext cx="8581500" cy="3927600"/>
          </a:xfrm>
          <a:prstGeom prst="rect">
            <a:avLst/>
          </a:prstGeom>
          <a:noFill/>
          <a:ln>
            <a:noFill/>
          </a:ln>
        </p:spPr>
        <p:txBody>
          <a:bodyPr anchorCtr="0" anchor="t" bIns="45700" lIns="91425" spcFirstLastPara="1" rIns="91425" wrap="square" tIns="45700">
            <a:normAutofit/>
          </a:bodyPr>
          <a:lstStyle/>
          <a:p>
            <a:pPr indent="-291920" lvl="0" marL="343080" marR="0" rtl="0" algn="l">
              <a:lnSpc>
                <a:spcPct val="100000"/>
              </a:lnSpc>
              <a:spcBef>
                <a:spcPts val="0"/>
              </a:spcBef>
              <a:spcAft>
                <a:spcPts val="0"/>
              </a:spcAft>
              <a:buClr>
                <a:srgbClr val="000000"/>
              </a:buClr>
              <a:buSzPts val="2000"/>
              <a:buFont typeface="Arial"/>
              <a:buChar char="➢"/>
            </a:pPr>
            <a:r>
              <a:rPr lang="en-CA" sz="2000">
                <a:latin typeface="Calibri"/>
                <a:ea typeface="Calibri"/>
                <a:cs typeface="Calibri"/>
                <a:sym typeface="Calibri"/>
              </a:rPr>
              <a:t>Object i</a:t>
            </a:r>
            <a:r>
              <a:rPr b="0" i="0" lang="en-CA" sz="2000" u="none" cap="none" strike="noStrike">
                <a:solidFill>
                  <a:srgbClr val="000000"/>
                </a:solidFill>
                <a:latin typeface="Calibri"/>
                <a:ea typeface="Calibri"/>
                <a:cs typeface="Calibri"/>
                <a:sym typeface="Calibri"/>
              </a:rPr>
              <a:t>nitialization through reference variable.</a:t>
            </a:r>
            <a:endParaRPr sz="600"/>
          </a:p>
        </p:txBody>
      </p:sp>
      <p:sp>
        <p:nvSpPr>
          <p:cNvPr id="679" name="Google Shape;679;p102"/>
          <p:cNvSpPr/>
          <p:nvPr/>
        </p:nvSpPr>
        <p:spPr>
          <a:xfrm>
            <a:off x="698300" y="2101275"/>
            <a:ext cx="2437800" cy="978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400" u="none" cap="none" strike="noStrike">
                <a:solidFill>
                  <a:srgbClr val="7F0055"/>
                </a:solidFill>
                <a:latin typeface="Courier New"/>
                <a:ea typeface="Courier New"/>
                <a:cs typeface="Courier New"/>
                <a:sym typeface="Courier New"/>
              </a:rPr>
              <a:t>class</a:t>
            </a:r>
            <a:r>
              <a:rPr b="1" i="0" lang="en-CA" sz="1400" u="none" cap="none" strike="noStrike">
                <a:solidFill>
                  <a:srgbClr val="000000"/>
                </a:solidFill>
                <a:latin typeface="Courier New"/>
                <a:ea typeface="Courier New"/>
                <a:cs typeface="Courier New"/>
                <a:sym typeface="Courier New"/>
              </a:rPr>
              <a:t> Student{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int</a:t>
            </a:r>
            <a:r>
              <a:rPr b="1" i="0" lang="en-CA" sz="1400" u="none" cap="none" strike="noStrike">
                <a:solidFill>
                  <a:srgbClr val="000000"/>
                </a:solidFill>
                <a:latin typeface="Courier New"/>
                <a:ea typeface="Courier New"/>
                <a:cs typeface="Courier New"/>
                <a:sym typeface="Courier New"/>
              </a:rPr>
              <a:t> id;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String name;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endParaRPr b="0" i="0" sz="1400" u="none" cap="none" strike="noStrike">
              <a:solidFill>
                <a:schemeClr val="dk1"/>
              </a:solidFill>
              <a:latin typeface="Arial"/>
              <a:ea typeface="Arial"/>
              <a:cs typeface="Arial"/>
              <a:sym typeface="Arial"/>
            </a:endParaRPr>
          </a:p>
        </p:txBody>
      </p:sp>
      <p:sp>
        <p:nvSpPr>
          <p:cNvPr id="680" name="Google Shape;680;p102"/>
          <p:cNvSpPr/>
          <p:nvPr/>
        </p:nvSpPr>
        <p:spPr>
          <a:xfrm>
            <a:off x="1062811" y="1549410"/>
            <a:ext cx="16320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Student.java</a:t>
            </a:r>
            <a:endParaRPr b="0" i="0" sz="1800" u="none" cap="none" strike="noStrike">
              <a:solidFill>
                <a:schemeClr val="dk1"/>
              </a:solidFill>
              <a:latin typeface="Arial"/>
              <a:ea typeface="Arial"/>
              <a:cs typeface="Arial"/>
              <a:sym typeface="Arial"/>
            </a:endParaRPr>
          </a:p>
        </p:txBody>
      </p:sp>
      <p:sp>
        <p:nvSpPr>
          <p:cNvPr id="681" name="Google Shape;681;p102"/>
          <p:cNvSpPr/>
          <p:nvPr/>
        </p:nvSpPr>
        <p:spPr>
          <a:xfrm>
            <a:off x="3466980" y="2101278"/>
            <a:ext cx="5028900" cy="24609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u="none" cap="none" strike="noStrike">
                <a:solidFill>
                  <a:srgbClr val="7F0055"/>
                </a:solidFill>
                <a:latin typeface="Courier New"/>
                <a:ea typeface="Courier New"/>
                <a:cs typeface="Courier New"/>
                <a:sym typeface="Courier New"/>
              </a:rPr>
              <a:t>class</a:t>
            </a:r>
            <a:r>
              <a:rPr b="1" i="0" lang="en-CA" u="none" cap="none" strike="noStrike">
                <a:solidFill>
                  <a:srgbClr val="000000"/>
                </a:solidFill>
                <a:latin typeface="Courier New"/>
                <a:ea typeface="Courier New"/>
                <a:cs typeface="Courier New"/>
                <a:sym typeface="Courier New"/>
              </a:rPr>
              <a:t> TestStudent{</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a:t>
            </a:r>
            <a:endParaRPr i="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a:t>
            </a:r>
            <a:r>
              <a:rPr b="1" i="0" lang="en-CA" u="none" cap="none" strike="noStrike">
                <a:solidFill>
                  <a:srgbClr val="7F0055"/>
                </a:solidFill>
                <a:latin typeface="Courier New"/>
                <a:ea typeface="Courier New"/>
                <a:cs typeface="Courier New"/>
                <a:sym typeface="Courier New"/>
              </a:rPr>
              <a:t>public</a:t>
            </a:r>
            <a:r>
              <a:rPr b="1" i="0" lang="en-CA" u="none" cap="none" strike="noStrike">
                <a:solidFill>
                  <a:srgbClr val="000000"/>
                </a:solidFill>
                <a:latin typeface="Courier New"/>
                <a:ea typeface="Courier New"/>
                <a:cs typeface="Courier New"/>
                <a:sym typeface="Courier New"/>
              </a:rPr>
              <a:t> </a:t>
            </a:r>
            <a:r>
              <a:rPr b="1" i="0" lang="en-CA" u="none" cap="none" strike="noStrike">
                <a:solidFill>
                  <a:srgbClr val="7F0055"/>
                </a:solidFill>
                <a:latin typeface="Courier New"/>
                <a:ea typeface="Courier New"/>
                <a:cs typeface="Courier New"/>
                <a:sym typeface="Courier New"/>
              </a:rPr>
              <a:t>static</a:t>
            </a:r>
            <a:r>
              <a:rPr b="1" i="0" lang="en-CA" u="none" cap="none" strike="noStrike">
                <a:solidFill>
                  <a:srgbClr val="000000"/>
                </a:solidFill>
                <a:latin typeface="Courier New"/>
                <a:ea typeface="Courier New"/>
                <a:cs typeface="Courier New"/>
                <a:sym typeface="Courier New"/>
              </a:rPr>
              <a:t> </a:t>
            </a:r>
            <a:r>
              <a:rPr b="1" i="0" lang="en-CA" u="none" cap="none" strike="noStrike">
                <a:solidFill>
                  <a:srgbClr val="7F0055"/>
                </a:solidFill>
                <a:latin typeface="Courier New"/>
                <a:ea typeface="Courier New"/>
                <a:cs typeface="Courier New"/>
                <a:sym typeface="Courier New"/>
              </a:rPr>
              <a:t>void</a:t>
            </a:r>
            <a:r>
              <a:rPr b="1" i="0" lang="en-CA" u="none" cap="none" strike="noStrike">
                <a:solidFill>
                  <a:srgbClr val="000000"/>
                </a:solidFill>
                <a:latin typeface="Courier New"/>
                <a:ea typeface="Courier New"/>
                <a:cs typeface="Courier New"/>
                <a:sym typeface="Courier New"/>
              </a:rPr>
              <a:t> main(String args[]){ </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Student s = </a:t>
            </a:r>
            <a:r>
              <a:rPr b="1" i="0" lang="en-CA" u="none" cap="none" strike="noStrike">
                <a:solidFill>
                  <a:srgbClr val="7F0055"/>
                </a:solidFill>
                <a:latin typeface="Courier New"/>
                <a:ea typeface="Courier New"/>
                <a:cs typeface="Courier New"/>
                <a:sym typeface="Courier New"/>
              </a:rPr>
              <a:t>new</a:t>
            </a:r>
            <a:r>
              <a:rPr b="1" i="0" lang="en-CA" u="none" cap="none" strike="noStrike">
                <a:solidFill>
                  <a:srgbClr val="000000"/>
                </a:solidFill>
                <a:latin typeface="Courier New"/>
                <a:ea typeface="Courier New"/>
                <a:cs typeface="Courier New"/>
                <a:sym typeface="Courier New"/>
              </a:rPr>
              <a:t> Student(); </a:t>
            </a:r>
            <a:endParaRPr b="1" i="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s.id = 101;  </a:t>
            </a:r>
            <a:endParaRPr i="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s.name = “</a:t>
            </a:r>
            <a:r>
              <a:rPr b="1" lang="en-CA">
                <a:solidFill>
                  <a:srgbClr val="2A00FF"/>
                </a:solidFill>
                <a:latin typeface="Courier New"/>
                <a:ea typeface="Courier New"/>
                <a:cs typeface="Courier New"/>
                <a:sym typeface="Courier New"/>
              </a:rPr>
              <a:t>John</a:t>
            </a:r>
            <a:r>
              <a:rPr b="1" i="0" lang="en-CA" u="none" cap="none" strike="noStrike">
                <a:solidFill>
                  <a:srgbClr val="000000"/>
                </a:solidFill>
                <a:latin typeface="Courier New"/>
                <a:ea typeface="Courier New"/>
                <a:cs typeface="Courier New"/>
                <a:sym typeface="Courier New"/>
              </a:rPr>
              <a:t>”;</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i="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System.out.println(s.id + </a:t>
            </a:r>
            <a:r>
              <a:rPr b="1" i="0" lang="en-CA" u="none" cap="none" strike="noStrike">
                <a:solidFill>
                  <a:srgbClr val="2A00FF"/>
                </a:solidFill>
                <a:latin typeface="Courier New"/>
                <a:ea typeface="Courier New"/>
                <a:cs typeface="Courier New"/>
                <a:sym typeface="Courier New"/>
              </a:rPr>
              <a:t>“ ” </a:t>
            </a:r>
            <a:r>
              <a:rPr b="1" i="0" lang="en-CA" u="none" cap="none" strike="noStrike">
                <a:solidFill>
                  <a:srgbClr val="000000"/>
                </a:solidFill>
                <a:latin typeface="Courier New"/>
                <a:ea typeface="Courier New"/>
                <a:cs typeface="Courier New"/>
                <a:sym typeface="Courier New"/>
              </a:rPr>
              <a:t>+ s.name);</a:t>
            </a:r>
            <a:endParaRPr i="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3F7F5F"/>
                </a:solidFill>
                <a:latin typeface="Courier New"/>
                <a:ea typeface="Courier New"/>
                <a:cs typeface="Courier New"/>
                <a:sym typeface="Courier New"/>
              </a:rPr>
              <a:t>  </a:t>
            </a:r>
            <a:r>
              <a:rPr b="1" i="0" lang="en-CA" u="none" cap="none" strike="noStrike">
                <a:solidFill>
                  <a:srgbClr val="000000"/>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a:t>
            </a:r>
            <a:endParaRPr i="0" u="none" cap="none" strike="noStrike">
              <a:solidFill>
                <a:schemeClr val="dk1"/>
              </a:solidFill>
              <a:latin typeface="Courier New"/>
              <a:ea typeface="Courier New"/>
              <a:cs typeface="Courier New"/>
              <a:sym typeface="Courier New"/>
            </a:endParaRPr>
          </a:p>
        </p:txBody>
      </p:sp>
      <p:sp>
        <p:nvSpPr>
          <p:cNvPr id="682" name="Google Shape;682;p102"/>
          <p:cNvSpPr/>
          <p:nvPr/>
        </p:nvSpPr>
        <p:spPr>
          <a:xfrm>
            <a:off x="4841197" y="1547912"/>
            <a:ext cx="1719900" cy="367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TestStudent.java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3"/>
          <p:cNvSpPr txBox="1"/>
          <p:nvPr/>
        </p:nvSpPr>
        <p:spPr>
          <a:xfrm>
            <a:off x="342900" y="58350"/>
            <a:ext cx="4648200" cy="612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CA" sz="4000">
                <a:solidFill>
                  <a:schemeClr val="dk1"/>
                </a:solidFill>
                <a:latin typeface="Calibri"/>
                <a:ea typeface="Calibri"/>
                <a:cs typeface="Calibri"/>
                <a:sym typeface="Calibri"/>
              </a:rPr>
              <a:t>Object Initialization</a:t>
            </a:r>
            <a:endParaRPr sz="1800"/>
          </a:p>
        </p:txBody>
      </p:sp>
      <p:sp>
        <p:nvSpPr>
          <p:cNvPr id="688" name="Google Shape;688;p103"/>
          <p:cNvSpPr txBox="1"/>
          <p:nvPr/>
        </p:nvSpPr>
        <p:spPr>
          <a:xfrm>
            <a:off x="457350" y="854625"/>
            <a:ext cx="8229300" cy="3634500"/>
          </a:xfrm>
          <a:prstGeom prst="rect">
            <a:avLst/>
          </a:prstGeom>
          <a:noFill/>
          <a:ln>
            <a:noFill/>
          </a:ln>
        </p:spPr>
        <p:txBody>
          <a:bodyPr anchorCtr="0" anchor="t" bIns="45700" lIns="91425" spcFirstLastPara="1" rIns="91425" wrap="square" tIns="45700">
            <a:normAutofit/>
          </a:bodyPr>
          <a:lstStyle/>
          <a:p>
            <a:pPr indent="-342720" lvl="0" marL="343080" marR="0" rtl="0" algn="l">
              <a:lnSpc>
                <a:spcPct val="100000"/>
              </a:lnSpc>
              <a:spcBef>
                <a:spcPts val="0"/>
              </a:spcBef>
              <a:spcAft>
                <a:spcPts val="0"/>
              </a:spcAft>
              <a:buClr>
                <a:srgbClr val="000000"/>
              </a:buClr>
              <a:buSzPts val="2000"/>
              <a:buFont typeface="Arial"/>
              <a:buChar char="➢"/>
            </a:pPr>
            <a:r>
              <a:rPr lang="en-CA" sz="2000">
                <a:latin typeface="Calibri"/>
                <a:ea typeface="Calibri"/>
                <a:cs typeface="Calibri"/>
                <a:sym typeface="Calibri"/>
              </a:rPr>
              <a:t>Object i</a:t>
            </a:r>
            <a:r>
              <a:rPr b="0" i="0" lang="en-CA" sz="2000" u="none" cap="none" strike="noStrike">
                <a:solidFill>
                  <a:srgbClr val="000000"/>
                </a:solidFill>
                <a:latin typeface="Calibri"/>
                <a:ea typeface="Calibri"/>
                <a:cs typeface="Calibri"/>
                <a:sym typeface="Calibri"/>
              </a:rPr>
              <a:t>nitialization through a method.</a:t>
            </a:r>
            <a:endParaRPr/>
          </a:p>
        </p:txBody>
      </p:sp>
      <p:sp>
        <p:nvSpPr>
          <p:cNvPr id="689" name="Google Shape;689;p103"/>
          <p:cNvSpPr/>
          <p:nvPr/>
        </p:nvSpPr>
        <p:spPr>
          <a:xfrm>
            <a:off x="457375" y="1834725"/>
            <a:ext cx="3842100" cy="2654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Student {</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int</a:t>
            </a:r>
            <a:r>
              <a:rPr b="1" i="0" lang="en-CA" sz="1200" u="none" cap="none" strike="noStrike">
                <a:solidFill>
                  <a:srgbClr val="000000"/>
                </a:solidFill>
                <a:latin typeface="Courier New"/>
                <a:ea typeface="Courier New"/>
                <a:cs typeface="Courier New"/>
                <a:sym typeface="Courier New"/>
              </a:rPr>
              <a:t> id;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String name;</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insertRecord(</a:t>
            </a:r>
            <a:r>
              <a:rPr b="1" i="0" lang="en-CA" sz="1200" u="none" cap="none" strike="noStrike">
                <a:solidFill>
                  <a:srgbClr val="7F0055"/>
                </a:solidFill>
                <a:latin typeface="Courier New"/>
                <a:ea typeface="Courier New"/>
                <a:cs typeface="Courier New"/>
                <a:sym typeface="Courier New"/>
              </a:rPr>
              <a:t>int</a:t>
            </a:r>
            <a:r>
              <a:rPr b="1" i="0" lang="en-CA" sz="1200" u="none" cap="none" strike="noStrike">
                <a:solidFill>
                  <a:srgbClr val="000000"/>
                </a:solidFill>
                <a:latin typeface="Courier New"/>
                <a:ea typeface="Courier New"/>
                <a:cs typeface="Courier New"/>
                <a:sym typeface="Courier New"/>
              </a:rPr>
              <a:t> i, String n){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id = i;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name = n;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void</a:t>
            </a:r>
            <a:r>
              <a:rPr b="1" i="0" lang="en-CA" sz="1200" u="none" cap="none" strike="noStrike">
                <a:solidFill>
                  <a:srgbClr val="000000"/>
                </a:solidFill>
                <a:latin typeface="Courier New"/>
                <a:ea typeface="Courier New"/>
                <a:cs typeface="Courier New"/>
                <a:sym typeface="Courier New"/>
              </a:rPr>
              <a:t> displayInformation(){</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System.out.println(id + </a:t>
            </a:r>
            <a:r>
              <a:rPr b="1" i="0" lang="en-CA" sz="1200" u="none" cap="none" strike="noStrike">
                <a:solidFill>
                  <a:srgbClr val="2A00FF"/>
                </a:solidFill>
                <a:latin typeface="Courier New"/>
                <a:ea typeface="Courier New"/>
                <a:cs typeface="Courier New"/>
                <a:sym typeface="Courier New"/>
              </a:rPr>
              <a:t>“ ” </a:t>
            </a:r>
            <a:r>
              <a:rPr b="1" i="0" lang="en-CA" sz="1200" u="none" cap="none" strike="noStrike">
                <a:solidFill>
                  <a:srgbClr val="000000"/>
                </a:solidFill>
                <a:latin typeface="Courier New"/>
                <a:ea typeface="Courier New"/>
                <a:cs typeface="Courier New"/>
                <a:sym typeface="Courier New"/>
              </a:rPr>
              <a:t>+ name);</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690" name="Google Shape;690;p103"/>
          <p:cNvSpPr/>
          <p:nvPr/>
        </p:nvSpPr>
        <p:spPr>
          <a:xfrm>
            <a:off x="1484639" y="1316623"/>
            <a:ext cx="16320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Student.java</a:t>
            </a:r>
            <a:endParaRPr b="0" i="0" sz="1800" u="none" cap="none" strike="noStrike">
              <a:solidFill>
                <a:schemeClr val="dk1"/>
              </a:solidFill>
              <a:latin typeface="Arial"/>
              <a:ea typeface="Arial"/>
              <a:cs typeface="Arial"/>
              <a:sym typeface="Arial"/>
            </a:endParaRPr>
          </a:p>
        </p:txBody>
      </p:sp>
      <p:sp>
        <p:nvSpPr>
          <p:cNvPr id="691" name="Google Shape;691;p103"/>
          <p:cNvSpPr/>
          <p:nvPr/>
        </p:nvSpPr>
        <p:spPr>
          <a:xfrm>
            <a:off x="5691577" y="1315136"/>
            <a:ext cx="1719900" cy="367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TestStudent.java</a:t>
            </a:r>
            <a:endParaRPr b="0" i="0" sz="1800" u="none" cap="none" strike="noStrike">
              <a:solidFill>
                <a:schemeClr val="dk1"/>
              </a:solidFill>
              <a:latin typeface="Arial"/>
              <a:ea typeface="Arial"/>
              <a:cs typeface="Arial"/>
              <a:sym typeface="Arial"/>
            </a:endParaRPr>
          </a:p>
        </p:txBody>
      </p:sp>
      <p:sp>
        <p:nvSpPr>
          <p:cNvPr id="692" name="Google Shape;692;p103"/>
          <p:cNvSpPr/>
          <p:nvPr/>
        </p:nvSpPr>
        <p:spPr>
          <a:xfrm>
            <a:off x="4526400" y="1834725"/>
            <a:ext cx="4066200" cy="2654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TestStudent{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Student s1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Student();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Student s2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Student();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s1.insertRecord(111,</a:t>
            </a:r>
            <a:r>
              <a:rPr b="1" i="0" lang="en-CA" sz="1200" u="none" cap="none" strike="noStrike">
                <a:solidFill>
                  <a:srgbClr val="2A00FF"/>
                </a:solidFill>
                <a:latin typeface="Courier New"/>
                <a:ea typeface="Courier New"/>
                <a:cs typeface="Courier New"/>
                <a:sym typeface="Courier New"/>
              </a:rPr>
              <a:t>"</a:t>
            </a:r>
            <a:r>
              <a:rPr b="1" lang="en-CA" sz="1200">
                <a:solidFill>
                  <a:srgbClr val="2A00FF"/>
                </a:solidFill>
                <a:latin typeface="Courier New"/>
                <a:ea typeface="Courier New"/>
                <a:cs typeface="Courier New"/>
                <a:sym typeface="Courier New"/>
              </a:rPr>
              <a:t>John</a:t>
            </a:r>
            <a:r>
              <a:rPr b="1" i="0" lang="en-CA" sz="1200" u="none" cap="none" strike="noStrike">
                <a:solidFill>
                  <a:srgbClr val="2A00FF"/>
                </a:solidFill>
                <a:latin typeface="Courier New"/>
                <a:ea typeface="Courier New"/>
                <a:cs typeface="Courier New"/>
                <a:sym typeface="Courier New"/>
              </a:rPr>
              <a:t>"</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s2.insertRecord(222,</a:t>
            </a:r>
            <a:r>
              <a:rPr b="1" i="0" lang="en-CA" sz="1200" u="none" cap="none" strike="noStrike">
                <a:solidFill>
                  <a:srgbClr val="2A00FF"/>
                </a:solidFill>
                <a:latin typeface="Courier New"/>
                <a:ea typeface="Courier New"/>
                <a:cs typeface="Courier New"/>
                <a:sym typeface="Courier New"/>
              </a:rPr>
              <a:t>"</a:t>
            </a:r>
            <a:r>
              <a:rPr b="1" lang="en-CA" sz="1200">
                <a:solidFill>
                  <a:srgbClr val="2A00FF"/>
                </a:solidFill>
                <a:latin typeface="Courier New"/>
                <a:ea typeface="Courier New"/>
                <a:cs typeface="Courier New"/>
                <a:sym typeface="Courier New"/>
              </a:rPr>
              <a:t>Joe</a:t>
            </a:r>
            <a:r>
              <a:rPr b="1" i="0" lang="en-CA" sz="1200" u="none" cap="none" strike="noStrike">
                <a:solidFill>
                  <a:srgbClr val="2A00FF"/>
                </a:solidFill>
                <a:latin typeface="Courier New"/>
                <a:ea typeface="Courier New"/>
                <a:cs typeface="Courier New"/>
                <a:sym typeface="Courier New"/>
              </a:rPr>
              <a:t>"</a:t>
            </a:r>
            <a:r>
              <a:rPr b="1" i="0" lang="en-CA" sz="12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s1.displayInformation();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s2.displayInformation();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4"/>
          <p:cNvSpPr txBox="1"/>
          <p:nvPr/>
        </p:nvSpPr>
        <p:spPr>
          <a:xfrm>
            <a:off x="367954" y="41650"/>
            <a:ext cx="4486500" cy="612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CA" sz="4000">
                <a:solidFill>
                  <a:schemeClr val="dk1"/>
                </a:solidFill>
                <a:latin typeface="Calibri"/>
                <a:ea typeface="Calibri"/>
                <a:cs typeface="Calibri"/>
                <a:sym typeface="Calibri"/>
              </a:rPr>
              <a:t>Object Initialization</a:t>
            </a:r>
            <a:endParaRPr sz="1800"/>
          </a:p>
        </p:txBody>
      </p:sp>
      <p:sp>
        <p:nvSpPr>
          <p:cNvPr id="698" name="Google Shape;698;p104"/>
          <p:cNvSpPr txBox="1"/>
          <p:nvPr/>
        </p:nvSpPr>
        <p:spPr>
          <a:xfrm>
            <a:off x="457350" y="840450"/>
            <a:ext cx="8229300" cy="3630600"/>
          </a:xfrm>
          <a:prstGeom prst="rect">
            <a:avLst/>
          </a:prstGeom>
          <a:noFill/>
          <a:ln>
            <a:noFill/>
          </a:ln>
        </p:spPr>
        <p:txBody>
          <a:bodyPr anchorCtr="0" anchor="t" bIns="45700" lIns="91425" spcFirstLastPara="1" rIns="91425" wrap="square" tIns="45700">
            <a:normAutofit/>
          </a:bodyPr>
          <a:lstStyle/>
          <a:p>
            <a:pPr indent="-355420" lvl="0" marL="343080" marR="0" rtl="0" algn="l">
              <a:lnSpc>
                <a:spcPct val="100000"/>
              </a:lnSpc>
              <a:spcBef>
                <a:spcPts val="0"/>
              </a:spcBef>
              <a:spcAft>
                <a:spcPts val="0"/>
              </a:spcAft>
              <a:buClr>
                <a:srgbClr val="000000"/>
              </a:buClr>
              <a:buSzPts val="2000"/>
              <a:buFont typeface="Arial"/>
              <a:buChar char="➢"/>
            </a:pPr>
            <a:r>
              <a:rPr lang="en-CA" sz="2000">
                <a:latin typeface="Calibri"/>
                <a:ea typeface="Calibri"/>
                <a:cs typeface="Calibri"/>
                <a:sym typeface="Calibri"/>
              </a:rPr>
              <a:t>Object i</a:t>
            </a:r>
            <a:r>
              <a:rPr b="0" i="0" lang="en-CA" sz="2000" u="none" cap="none" strike="noStrike">
                <a:solidFill>
                  <a:srgbClr val="000000"/>
                </a:solidFill>
                <a:latin typeface="Calibri"/>
                <a:ea typeface="Calibri"/>
                <a:cs typeface="Calibri"/>
                <a:sym typeface="Calibri"/>
              </a:rPr>
              <a:t>nitialization through a constructor.</a:t>
            </a:r>
            <a:endParaRPr sz="1600"/>
          </a:p>
        </p:txBody>
      </p:sp>
      <p:sp>
        <p:nvSpPr>
          <p:cNvPr id="699" name="Google Shape;699;p104"/>
          <p:cNvSpPr/>
          <p:nvPr/>
        </p:nvSpPr>
        <p:spPr>
          <a:xfrm>
            <a:off x="457350" y="1875225"/>
            <a:ext cx="4007700" cy="2441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Student{</a:t>
            </a:r>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int</a:t>
            </a:r>
            <a:r>
              <a:rPr b="1" i="0" lang="en-CA" sz="1200" u="none" cap="none" strike="noStrike">
                <a:solidFill>
                  <a:srgbClr val="000000"/>
                </a:solidFill>
                <a:latin typeface="Courier New"/>
                <a:ea typeface="Courier New"/>
                <a:cs typeface="Courier New"/>
                <a:sym typeface="Courier New"/>
              </a:rPr>
              <a:t> id;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String name;</a:t>
            </a:r>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Student(</a:t>
            </a:r>
            <a:r>
              <a:rPr b="1" i="0" lang="en-CA" sz="1200" u="none" cap="none" strike="noStrike">
                <a:solidFill>
                  <a:srgbClr val="7F0055"/>
                </a:solidFill>
                <a:latin typeface="Courier New"/>
                <a:ea typeface="Courier New"/>
                <a:cs typeface="Courier New"/>
                <a:sym typeface="Courier New"/>
              </a:rPr>
              <a:t>int</a:t>
            </a:r>
            <a:r>
              <a:rPr b="1" i="0" lang="en-CA" sz="1200" u="none" cap="none" strike="noStrike">
                <a:solidFill>
                  <a:srgbClr val="000000"/>
                </a:solidFill>
                <a:latin typeface="Courier New"/>
                <a:ea typeface="Courier New"/>
                <a:cs typeface="Courier New"/>
                <a:sym typeface="Courier New"/>
              </a:rPr>
              <a:t> i, String n){  </a:t>
            </a:r>
            <a:endParaRPr b="0" i="0" sz="1200" u="none" cap="none" strike="noStrike">
              <a:solidFill>
                <a:schemeClr val="dk1"/>
              </a:solidFill>
              <a:latin typeface="Arial"/>
              <a:ea typeface="Arial"/>
              <a:cs typeface="Arial"/>
              <a:sym typeface="Arial"/>
            </a:endParaRPr>
          </a:p>
          <a:p>
            <a:pPr indent="0" lvl="0" marL="0" marR="0" rtl="0" algn="l">
              <a:lnSpc>
                <a:spcPct val="8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id = r;</a:t>
            </a:r>
            <a:endParaRPr b="1" sz="1200">
              <a:latin typeface="Courier New"/>
              <a:ea typeface="Courier New"/>
              <a:cs typeface="Courier New"/>
              <a:sym typeface="Courier New"/>
            </a:endParaRPr>
          </a:p>
          <a:p>
            <a:pPr indent="0" lvl="0" marL="0" marR="0" rtl="0" algn="l">
              <a:lnSpc>
                <a:spcPct val="80000"/>
              </a:lnSpc>
              <a:spcBef>
                <a:spcPts val="0"/>
              </a:spcBef>
              <a:spcAft>
                <a:spcPts val="0"/>
              </a:spcAft>
              <a:buNone/>
            </a:pPr>
            <a:r>
              <a:rPr b="1" lang="en-CA" sz="1200">
                <a:latin typeface="Courier New"/>
                <a:ea typeface="Courier New"/>
                <a:cs typeface="Courier New"/>
                <a:sym typeface="Courier New"/>
              </a:rPr>
              <a:t>      n</a:t>
            </a:r>
            <a:r>
              <a:rPr b="1" i="0" lang="en-CA" sz="1200" u="none" cap="none" strike="noStrike">
                <a:solidFill>
                  <a:srgbClr val="000000"/>
                </a:solidFill>
                <a:latin typeface="Courier New"/>
                <a:ea typeface="Courier New"/>
                <a:cs typeface="Courier New"/>
                <a:sym typeface="Courier New"/>
              </a:rPr>
              <a:t>ame = 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1"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displayInformation(){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System.out.println(id + </a:t>
            </a:r>
            <a:r>
              <a:rPr b="1" i="0" lang="en-CA" sz="1200" u="none" cap="none" strike="noStrike">
                <a:solidFill>
                  <a:srgbClr val="2A00FF"/>
                </a:solidFill>
                <a:latin typeface="Courier New"/>
                <a:ea typeface="Courier New"/>
                <a:cs typeface="Courier New"/>
                <a:sym typeface="Courier New"/>
              </a:rPr>
              <a:t>“ ” </a:t>
            </a:r>
            <a:r>
              <a:rPr b="1" i="0" lang="en-CA" sz="1200" u="none" cap="none" strike="noStrike">
                <a:solidFill>
                  <a:srgbClr val="000000"/>
                </a:solidFill>
                <a:latin typeface="Courier New"/>
                <a:ea typeface="Courier New"/>
                <a:cs typeface="Courier New"/>
                <a:sym typeface="Courier New"/>
              </a:rPr>
              <a:t>+ name);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700" name="Google Shape;700;p104"/>
          <p:cNvSpPr/>
          <p:nvPr/>
        </p:nvSpPr>
        <p:spPr>
          <a:xfrm>
            <a:off x="1463250" y="1319911"/>
            <a:ext cx="16320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Student.java</a:t>
            </a:r>
            <a:endParaRPr b="0" i="0" sz="1800" u="none" cap="none" strike="noStrike">
              <a:solidFill>
                <a:schemeClr val="dk1"/>
              </a:solidFill>
              <a:latin typeface="Arial"/>
              <a:ea typeface="Arial"/>
              <a:cs typeface="Arial"/>
              <a:sym typeface="Arial"/>
            </a:endParaRPr>
          </a:p>
        </p:txBody>
      </p:sp>
      <p:sp>
        <p:nvSpPr>
          <p:cNvPr id="701" name="Google Shape;701;p104"/>
          <p:cNvSpPr/>
          <p:nvPr/>
        </p:nvSpPr>
        <p:spPr>
          <a:xfrm>
            <a:off x="5705938" y="1318398"/>
            <a:ext cx="1719900" cy="367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TestStudent.java</a:t>
            </a:r>
            <a:endParaRPr b="0" i="0" sz="1800" u="none" cap="none" strike="noStrike">
              <a:solidFill>
                <a:schemeClr val="dk1"/>
              </a:solidFill>
              <a:latin typeface="Arial"/>
              <a:ea typeface="Arial"/>
              <a:cs typeface="Arial"/>
              <a:sym typeface="Arial"/>
            </a:endParaRPr>
          </a:p>
        </p:txBody>
      </p:sp>
      <p:sp>
        <p:nvSpPr>
          <p:cNvPr id="702" name="Google Shape;702;p104"/>
          <p:cNvSpPr/>
          <p:nvPr/>
        </p:nvSpPr>
        <p:spPr>
          <a:xfrm>
            <a:off x="4678800" y="1875225"/>
            <a:ext cx="4007700" cy="2441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TestStudent{</a:t>
            </a:r>
            <a:endParaRPr b="1"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Student s1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Student(111,”</a:t>
            </a:r>
            <a:r>
              <a:rPr b="1" lang="en-CA" sz="1200">
                <a:solidFill>
                  <a:srgbClr val="2A00FF"/>
                </a:solidFill>
                <a:latin typeface="Courier New"/>
                <a:ea typeface="Courier New"/>
                <a:cs typeface="Courier New"/>
                <a:sym typeface="Courier New"/>
              </a:rPr>
              <a:t>John</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Student s2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Student(222,”</a:t>
            </a:r>
            <a:r>
              <a:rPr b="1" lang="en-CA" sz="1200">
                <a:solidFill>
                  <a:srgbClr val="2A00FF"/>
                </a:solidFill>
                <a:latin typeface="Courier New"/>
                <a:ea typeface="Courier New"/>
                <a:cs typeface="Courier New"/>
                <a:sym typeface="Courier New"/>
              </a:rPr>
              <a:t>Joe</a:t>
            </a:r>
            <a:r>
              <a:rPr b="1" i="0" lang="en-CA" sz="12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s1.displayInformation();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s2.displayInformation();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5"/>
          <p:cNvSpPr txBox="1"/>
          <p:nvPr/>
        </p:nvSpPr>
        <p:spPr>
          <a:xfrm>
            <a:off x="369800" y="57250"/>
            <a:ext cx="44142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main() Method</a:t>
            </a:r>
            <a:endParaRPr sz="1800"/>
          </a:p>
        </p:txBody>
      </p:sp>
      <p:sp>
        <p:nvSpPr>
          <p:cNvPr id="708" name="Google Shape;708;p105"/>
          <p:cNvSpPr txBox="1"/>
          <p:nvPr/>
        </p:nvSpPr>
        <p:spPr>
          <a:xfrm>
            <a:off x="437025" y="792100"/>
            <a:ext cx="4320900" cy="469500"/>
          </a:xfrm>
          <a:prstGeom prst="rect">
            <a:avLst/>
          </a:prstGeom>
          <a:noFill/>
          <a:ln>
            <a:noFill/>
          </a:ln>
        </p:spPr>
        <p:txBody>
          <a:bodyPr anchorCtr="0" anchor="t" bIns="45700" lIns="91425" spcFirstLastPara="1" rIns="91425" wrap="square" tIns="45700">
            <a:normAutofit/>
          </a:bodyPr>
          <a:lstStyle/>
          <a:p>
            <a:pPr indent="-317320" lvl="0" marL="343080" marR="0" rtl="0" algn="l">
              <a:lnSpc>
                <a:spcPct val="100000"/>
              </a:lnSpc>
              <a:spcBef>
                <a:spcPts val="0"/>
              </a:spcBef>
              <a:spcAft>
                <a:spcPts val="0"/>
              </a:spcAft>
              <a:buClr>
                <a:srgbClr val="000000"/>
              </a:buClr>
              <a:buSzPts val="2400"/>
              <a:buFont typeface="Arial"/>
              <a:buChar char="➢"/>
            </a:pPr>
            <a:r>
              <a:rPr b="0" i="0" lang="en-CA" sz="2400" u="none" cap="none" strike="noStrike">
                <a:solidFill>
                  <a:srgbClr val="000000"/>
                </a:solidFill>
                <a:latin typeface="Calibri"/>
                <a:ea typeface="Calibri"/>
                <a:cs typeface="Calibri"/>
                <a:sym typeface="Calibri"/>
              </a:rPr>
              <a:t>main() method within class.</a:t>
            </a:r>
            <a:endParaRPr sz="1000"/>
          </a:p>
        </p:txBody>
      </p:sp>
      <p:sp>
        <p:nvSpPr>
          <p:cNvPr id="709" name="Google Shape;709;p105"/>
          <p:cNvSpPr/>
          <p:nvPr/>
        </p:nvSpPr>
        <p:spPr>
          <a:xfrm>
            <a:off x="719425" y="1948550"/>
            <a:ext cx="8256600" cy="24696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400" u="none" cap="none" strike="noStrike">
                <a:solidFill>
                  <a:srgbClr val="7F0055"/>
                </a:solidFill>
                <a:latin typeface="Courier New"/>
                <a:ea typeface="Courier New"/>
                <a:cs typeface="Courier New"/>
                <a:sym typeface="Courier New"/>
              </a:rPr>
              <a:t>class</a:t>
            </a:r>
            <a:r>
              <a:rPr b="1" i="0" lang="en-CA" sz="1400" u="none" cap="none" strike="noStrike">
                <a:solidFill>
                  <a:srgbClr val="000000"/>
                </a:solidFill>
                <a:latin typeface="Courier New"/>
                <a:ea typeface="Courier New"/>
                <a:cs typeface="Courier New"/>
                <a:sym typeface="Courier New"/>
              </a:rPr>
              <a:t> Student{</a:t>
            </a:r>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int</a:t>
            </a:r>
            <a:r>
              <a:rPr b="1" i="0" lang="en-CA" sz="1400" u="none" cap="none" strike="noStrike">
                <a:solidFill>
                  <a:srgbClr val="000000"/>
                </a:solidFill>
                <a:latin typeface="Courier New"/>
                <a:ea typeface="Courier New"/>
                <a:cs typeface="Courier New"/>
                <a:sym typeface="Courier New"/>
              </a:rPr>
              <a:t> id = 101;  </a:t>
            </a:r>
            <a:r>
              <a:rPr b="1" i="0" lang="en-CA" sz="1400" u="none" cap="none" strike="noStrike">
                <a:solidFill>
                  <a:srgbClr val="3F7F5F"/>
                </a:solidFill>
                <a:latin typeface="Courier New"/>
                <a:ea typeface="Courier New"/>
                <a:cs typeface="Courier New"/>
                <a:sym typeface="Courier New"/>
              </a:rPr>
              <a:t>/</a:t>
            </a:r>
            <a:r>
              <a:rPr b="1" lang="en-CA">
                <a:solidFill>
                  <a:srgbClr val="3F7F5F"/>
                </a:solidFill>
                <a:latin typeface="Courier New"/>
                <a:ea typeface="Courier New"/>
                <a:cs typeface="Courier New"/>
                <a:sym typeface="Courier New"/>
              </a:rPr>
              <a:t>* attribute</a:t>
            </a:r>
            <a:r>
              <a:rPr b="1" i="0" lang="en-CA" sz="1400" u="none" cap="none" strike="noStrike">
                <a:solidFill>
                  <a:srgbClr val="3F7F5F"/>
                </a:solidFill>
                <a:latin typeface="Courier New"/>
                <a:ea typeface="Courier New"/>
                <a:cs typeface="Courier New"/>
                <a:sym typeface="Courier New"/>
              </a:rPr>
              <a:t> or instance variable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String name = “</a:t>
            </a:r>
            <a:r>
              <a:rPr b="1" lang="en-CA">
                <a:latin typeface="Courier New"/>
                <a:ea typeface="Courier New"/>
                <a:cs typeface="Courier New"/>
                <a:sym typeface="Courier New"/>
              </a:rPr>
              <a:t>John</a:t>
            </a:r>
            <a:r>
              <a:rPr b="1" i="0" lang="en-CA" sz="1400" u="none" cap="none" strike="noStrike">
                <a:solidFill>
                  <a:srgbClr val="000000"/>
                </a:solidFill>
                <a:latin typeface="Courier New"/>
                <a:ea typeface="Courier New"/>
                <a:cs typeface="Courier New"/>
                <a:sym typeface="Courier New"/>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public</a:t>
            </a: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static</a:t>
            </a: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void</a:t>
            </a:r>
            <a:r>
              <a:rPr b="1" i="0" lang="en-CA" sz="1400" u="none" cap="none" strike="noStrike">
                <a:solidFill>
                  <a:srgbClr val="000000"/>
                </a:solidFill>
                <a:latin typeface="Courier New"/>
                <a:ea typeface="Courier New"/>
                <a:cs typeface="Courier New"/>
                <a:sym typeface="Courier New"/>
              </a:rPr>
              <a:t> main(String args[]){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Student s</a:t>
            </a:r>
            <a:r>
              <a:rPr b="1" lang="en-CA">
                <a:latin typeface="Courier New"/>
                <a:ea typeface="Courier New"/>
                <a:cs typeface="Courier New"/>
                <a:sym typeface="Courier New"/>
              </a:rPr>
              <a:t> </a:t>
            </a: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new</a:t>
            </a:r>
            <a:r>
              <a:rPr b="1" i="0" lang="en-CA" sz="1400" u="none" cap="none" strike="noStrike">
                <a:solidFill>
                  <a:srgbClr val="000000"/>
                </a:solidFill>
                <a:latin typeface="Courier New"/>
                <a:ea typeface="Courier New"/>
                <a:cs typeface="Courier New"/>
                <a:sym typeface="Courier New"/>
              </a:rPr>
              <a:t> Student(); </a:t>
            </a:r>
            <a:r>
              <a:rPr b="1" i="0" lang="en-CA" sz="1400" u="none" cap="none" strike="noStrike">
                <a:solidFill>
                  <a:srgbClr val="3F7F5F"/>
                </a:solidFill>
                <a:latin typeface="Courier New"/>
                <a:ea typeface="Courier New"/>
                <a:cs typeface="Courier New"/>
                <a:sym typeface="Courier New"/>
              </a:rPr>
              <a:t>/</a:t>
            </a:r>
            <a:r>
              <a:rPr b="1" lang="en-CA">
                <a:solidFill>
                  <a:srgbClr val="3F7F5F"/>
                </a:solidFill>
                <a:latin typeface="Courier New"/>
                <a:ea typeface="Courier New"/>
                <a:cs typeface="Courier New"/>
                <a:sym typeface="Courier New"/>
              </a:rPr>
              <a:t>* </a:t>
            </a:r>
            <a:r>
              <a:rPr b="1" i="0" lang="en-CA" sz="1400" u="none" cap="none" strike="noStrike">
                <a:solidFill>
                  <a:srgbClr val="3F7F5F"/>
                </a:solidFill>
                <a:latin typeface="Courier New"/>
                <a:ea typeface="Courier New"/>
                <a:cs typeface="Courier New"/>
                <a:sym typeface="Courier New"/>
              </a:rPr>
              <a:t>creat</a:t>
            </a:r>
            <a:r>
              <a:rPr b="1" lang="en-CA">
                <a:solidFill>
                  <a:srgbClr val="3F7F5F"/>
                </a:solidFill>
                <a:latin typeface="Courier New"/>
                <a:ea typeface="Courier New"/>
                <a:cs typeface="Courier New"/>
                <a:sym typeface="Courier New"/>
              </a:rPr>
              <a:t>e</a:t>
            </a:r>
            <a:r>
              <a:rPr b="1" i="0" lang="en-CA" sz="1400" u="none" cap="none" strike="noStrike">
                <a:solidFill>
                  <a:srgbClr val="3F7F5F"/>
                </a:solidFill>
                <a:latin typeface="Courier New"/>
                <a:ea typeface="Courier New"/>
                <a:cs typeface="Courier New"/>
                <a:sym typeface="Courier New"/>
              </a:rPr>
              <a:t> an object of Student class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r>
              <a:rPr b="1" lang="en-CA">
                <a:solidFill>
                  <a:schemeClr val="dk1"/>
                </a:solidFill>
                <a:latin typeface="Courier New"/>
                <a:ea typeface="Courier New"/>
                <a:cs typeface="Courier New"/>
                <a:sym typeface="Courier New"/>
              </a:rPr>
              <a:t>System.out.println(s.id)</a:t>
            </a: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3F7F5F"/>
                </a:solidFill>
                <a:latin typeface="Courier New"/>
                <a:ea typeface="Courier New"/>
                <a:cs typeface="Courier New"/>
                <a:sym typeface="Courier New"/>
              </a:rPr>
              <a:t>/</a:t>
            </a:r>
            <a:r>
              <a:rPr b="1" lang="en-CA">
                <a:solidFill>
                  <a:srgbClr val="3F7F5F"/>
                </a:solidFill>
                <a:latin typeface="Courier New"/>
                <a:ea typeface="Courier New"/>
                <a:cs typeface="Courier New"/>
                <a:sym typeface="Courier New"/>
              </a:rPr>
              <a:t>* </a:t>
            </a:r>
            <a:r>
              <a:rPr b="1" i="0" lang="en-CA" sz="1400" u="none" cap="none" strike="noStrike">
                <a:solidFill>
                  <a:srgbClr val="3F7F5F"/>
                </a:solidFill>
                <a:latin typeface="Courier New"/>
                <a:ea typeface="Courier New"/>
                <a:cs typeface="Courier New"/>
                <a:sym typeface="Courier New"/>
              </a:rPr>
              <a:t>access </a:t>
            </a:r>
            <a:r>
              <a:rPr b="1" lang="en-CA">
                <a:solidFill>
                  <a:srgbClr val="3F7F5F"/>
                </a:solidFill>
                <a:latin typeface="Courier New"/>
                <a:ea typeface="Courier New"/>
                <a:cs typeface="Courier New"/>
                <a:sym typeface="Courier New"/>
              </a:rPr>
              <a:t>an attribute </a:t>
            </a:r>
            <a:r>
              <a:rPr b="1" i="0" lang="en-CA" sz="1400" u="none" cap="none" strike="noStrike">
                <a:solidFill>
                  <a:srgbClr val="3F7F5F"/>
                </a:solidFill>
                <a:latin typeface="Courier New"/>
                <a:ea typeface="Courier New"/>
                <a:cs typeface="Courier New"/>
                <a:sym typeface="Courier New"/>
              </a:rPr>
              <a:t>through ref</a:t>
            </a:r>
            <a:r>
              <a:rPr b="1" i="0" lang="en-CA" sz="1400" u="none" cap="none" strike="noStrike">
                <a:solidFill>
                  <a:srgbClr val="3F7F5F"/>
                </a:solidFill>
                <a:latin typeface="Courier New"/>
                <a:ea typeface="Courier New"/>
                <a:cs typeface="Courier New"/>
                <a:sym typeface="Courier New"/>
              </a:rPr>
              <a:t>erence */</a:t>
            </a:r>
            <a:endParaRPr b="1" i="0" sz="1400" u="none" cap="none" strike="noStrike">
              <a:solidFill>
                <a:srgbClr val="3F7F5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3F7F5F"/>
                </a:solidFill>
                <a:latin typeface="Courier New"/>
                <a:ea typeface="Courier New"/>
                <a:cs typeface="Courier New"/>
                <a:sym typeface="Courier New"/>
              </a:rPr>
              <a:t>     </a:t>
            </a:r>
            <a:r>
              <a:rPr b="1" i="0" lang="en-CA" sz="1400" u="none" cap="none" strike="noStrike">
                <a:solidFill>
                  <a:srgbClr val="000000"/>
                </a:solidFill>
                <a:latin typeface="Courier New"/>
                <a:ea typeface="Courier New"/>
                <a:cs typeface="Courier New"/>
                <a:sym typeface="Courier New"/>
              </a:rPr>
              <a:t>System.out.println(s.name);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a:t>
            </a:r>
            <a:r>
              <a:rPr b="1" i="0" lang="en-CA" sz="1600" u="none" cap="none" strike="noStrike">
                <a:solidFill>
                  <a:srgbClr val="000000"/>
                </a:solidFill>
                <a:latin typeface="Courier New"/>
                <a:ea typeface="Courier New"/>
                <a:cs typeface="Courier New"/>
                <a:sym typeface="Courier New"/>
              </a:rPr>
              <a:t> </a:t>
            </a:r>
            <a:endParaRPr b="0" i="0" sz="1600" u="none" cap="none" strike="noStrike">
              <a:solidFill>
                <a:schemeClr val="dk1"/>
              </a:solidFill>
              <a:latin typeface="Arial"/>
              <a:ea typeface="Arial"/>
              <a:cs typeface="Arial"/>
              <a:sym typeface="Arial"/>
            </a:endParaRPr>
          </a:p>
        </p:txBody>
      </p:sp>
      <p:sp>
        <p:nvSpPr>
          <p:cNvPr id="710" name="Google Shape;710;p105"/>
          <p:cNvSpPr/>
          <p:nvPr/>
        </p:nvSpPr>
        <p:spPr>
          <a:xfrm>
            <a:off x="3572080" y="1452913"/>
            <a:ext cx="16320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Student.java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6"/>
          <p:cNvSpPr txBox="1"/>
          <p:nvPr/>
        </p:nvSpPr>
        <p:spPr>
          <a:xfrm>
            <a:off x="356350" y="58750"/>
            <a:ext cx="43164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main() Method</a:t>
            </a:r>
            <a:endParaRPr sz="1800"/>
          </a:p>
        </p:txBody>
      </p:sp>
      <p:sp>
        <p:nvSpPr>
          <p:cNvPr id="716" name="Google Shape;716;p106"/>
          <p:cNvSpPr txBox="1"/>
          <p:nvPr/>
        </p:nvSpPr>
        <p:spPr>
          <a:xfrm>
            <a:off x="428525" y="855500"/>
            <a:ext cx="7906800" cy="1072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CA" sz="2400" u="none" cap="none" strike="noStrike">
                <a:solidFill>
                  <a:srgbClr val="000000"/>
                </a:solidFill>
                <a:latin typeface="Calibri"/>
                <a:ea typeface="Calibri"/>
                <a:cs typeface="Calibri"/>
                <a:sym typeface="Calibri"/>
              </a:rPr>
              <a:t>main() method outside class</a:t>
            </a:r>
            <a:endParaRPr b="0" i="0" sz="2400" u="none" cap="none" strike="noStrike">
              <a:solidFill>
                <a:srgbClr val="000000"/>
              </a:solidFill>
              <a:latin typeface="Calibri"/>
              <a:ea typeface="Calibri"/>
              <a:cs typeface="Calibri"/>
              <a:sym typeface="Calibri"/>
            </a:endParaRPr>
          </a:p>
          <a:p>
            <a:pPr indent="-336550" lvl="1" marL="914400" rtl="0" algn="just">
              <a:lnSpc>
                <a:spcPct val="115000"/>
              </a:lnSpc>
              <a:spcBef>
                <a:spcPts val="0"/>
              </a:spcBef>
              <a:spcAft>
                <a:spcPts val="0"/>
              </a:spcAft>
              <a:buClr>
                <a:schemeClr val="dk1"/>
              </a:buClr>
              <a:buSzPts val="1700"/>
              <a:buFont typeface="Calibri"/>
              <a:buChar char="○"/>
            </a:pPr>
            <a:r>
              <a:rPr lang="en-CA" sz="1700">
                <a:solidFill>
                  <a:schemeClr val="dk1"/>
                </a:solidFill>
                <a:latin typeface="Calibri"/>
                <a:ea typeface="Calibri"/>
                <a:cs typeface="Calibri"/>
                <a:sym typeface="Calibri"/>
              </a:rPr>
              <a:t>In real world software development we create classes and use them from another classes.</a:t>
            </a:r>
            <a:endParaRPr sz="1700">
              <a:latin typeface="Calibri"/>
              <a:ea typeface="Calibri"/>
              <a:cs typeface="Calibri"/>
              <a:sym typeface="Calibri"/>
            </a:endParaRPr>
          </a:p>
          <a:p>
            <a:pPr indent="0" lvl="0" marL="914400" marR="0" rtl="0" algn="just">
              <a:lnSpc>
                <a:spcPct val="115000"/>
              </a:lnSpc>
              <a:spcBef>
                <a:spcPts val="320"/>
              </a:spcBef>
              <a:spcAft>
                <a:spcPts val="0"/>
              </a:spcAft>
              <a:buNone/>
            </a:pPr>
            <a:r>
              <a:t/>
            </a:r>
            <a:endParaRPr sz="1500"/>
          </a:p>
          <a:p>
            <a:pPr indent="0" lvl="0" marL="0" marR="0" rtl="0" algn="l">
              <a:lnSpc>
                <a:spcPct val="100000"/>
              </a:lnSpc>
              <a:spcBef>
                <a:spcPts val="281"/>
              </a:spcBef>
              <a:spcAft>
                <a:spcPts val="0"/>
              </a:spcAft>
              <a:buNone/>
            </a:pPr>
            <a:r>
              <a:t/>
            </a:r>
            <a:endParaRPr b="0" i="0" sz="1600" u="none" cap="none" strike="noStrike">
              <a:solidFill>
                <a:srgbClr val="000000"/>
              </a:solidFill>
              <a:latin typeface="Calibri"/>
              <a:ea typeface="Calibri"/>
              <a:cs typeface="Calibri"/>
              <a:sym typeface="Calibri"/>
            </a:endParaRPr>
          </a:p>
        </p:txBody>
      </p:sp>
      <p:sp>
        <p:nvSpPr>
          <p:cNvPr id="717" name="Google Shape;717;p106"/>
          <p:cNvSpPr/>
          <p:nvPr/>
        </p:nvSpPr>
        <p:spPr>
          <a:xfrm>
            <a:off x="648425" y="2769450"/>
            <a:ext cx="2971200" cy="1814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u="none" cap="none" strike="noStrike">
                <a:solidFill>
                  <a:srgbClr val="7F0055"/>
                </a:solidFill>
                <a:latin typeface="Courier New"/>
                <a:ea typeface="Courier New"/>
                <a:cs typeface="Courier New"/>
                <a:sym typeface="Courier New"/>
              </a:rPr>
              <a:t>class</a:t>
            </a:r>
            <a:r>
              <a:rPr b="1" i="0" lang="en-CA" u="none" cap="none" strike="noStrike">
                <a:solidFill>
                  <a:srgbClr val="000000"/>
                </a:solidFill>
                <a:latin typeface="Courier New"/>
                <a:ea typeface="Courier New"/>
                <a:cs typeface="Courier New"/>
                <a:sym typeface="Courier New"/>
              </a:rPr>
              <a:t> Student</a:t>
            </a:r>
            <a:r>
              <a:rPr lang="en-CA">
                <a:solidFill>
                  <a:schemeClr val="dk1"/>
                </a:solidFill>
                <a:latin typeface="Courier New"/>
                <a:ea typeface="Courier New"/>
                <a:cs typeface="Courier New"/>
                <a:sym typeface="Courier New"/>
              </a:rPr>
              <a:t> </a:t>
            </a:r>
            <a:r>
              <a:rPr b="1" i="0" lang="en-CA" u="none" cap="none" strike="noStrike">
                <a:solidFill>
                  <a:srgbClr val="000000"/>
                </a:solidFill>
                <a:latin typeface="Courier New"/>
                <a:ea typeface="Courier New"/>
                <a:cs typeface="Courier New"/>
                <a:sym typeface="Courier New"/>
              </a:rPr>
              <a:t>{</a:t>
            </a:r>
            <a:endParaRPr b="1" i="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a:t>
            </a:r>
            <a:endParaRPr i="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a:t>
            </a:r>
            <a:r>
              <a:rPr b="1" i="0" lang="en-CA" u="none" cap="none" strike="noStrike">
                <a:solidFill>
                  <a:srgbClr val="7F0055"/>
                </a:solidFill>
                <a:latin typeface="Courier New"/>
                <a:ea typeface="Courier New"/>
                <a:cs typeface="Courier New"/>
                <a:sym typeface="Courier New"/>
              </a:rPr>
              <a:t>int</a:t>
            </a:r>
            <a:r>
              <a:rPr b="1" i="0" lang="en-CA" u="none" cap="none" strike="noStrike">
                <a:solidFill>
                  <a:srgbClr val="000000"/>
                </a:solidFill>
                <a:latin typeface="Courier New"/>
                <a:ea typeface="Courier New"/>
                <a:cs typeface="Courier New"/>
                <a:sym typeface="Courier New"/>
              </a:rPr>
              <a:t> id = 101;  </a:t>
            </a:r>
            <a:endParaRPr i="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  String name = “</a:t>
            </a:r>
            <a:r>
              <a:rPr b="1" lang="en-CA">
                <a:latin typeface="Courier New"/>
                <a:ea typeface="Courier New"/>
                <a:cs typeface="Courier New"/>
                <a:sym typeface="Courier New"/>
              </a:rPr>
              <a:t>John</a:t>
            </a:r>
            <a:r>
              <a:rPr b="1" i="0" lang="en-CA" u="none" cap="none" strike="noStrike">
                <a:solidFill>
                  <a:srgbClr val="000000"/>
                </a:solidFill>
                <a:latin typeface="Courier New"/>
                <a:ea typeface="Courier New"/>
                <a:cs typeface="Courier New"/>
                <a:sym typeface="Courier New"/>
              </a:rPr>
              <a:t>”;</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a:latin typeface="Courier New"/>
                <a:ea typeface="Courier New"/>
                <a:cs typeface="Courier New"/>
                <a:sym typeface="Courier New"/>
              </a:rPr>
              <a:t>}</a:t>
            </a:r>
            <a:endParaRPr b="1">
              <a:latin typeface="Courier New"/>
              <a:ea typeface="Courier New"/>
              <a:cs typeface="Courier New"/>
              <a:sym typeface="Courier New"/>
            </a:endParaRPr>
          </a:p>
        </p:txBody>
      </p:sp>
      <p:sp>
        <p:nvSpPr>
          <p:cNvPr id="718" name="Google Shape;718;p106"/>
          <p:cNvSpPr/>
          <p:nvPr/>
        </p:nvSpPr>
        <p:spPr>
          <a:xfrm>
            <a:off x="3840600" y="2769450"/>
            <a:ext cx="4750200" cy="1814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400" u="none" cap="none" strike="noStrike">
                <a:solidFill>
                  <a:srgbClr val="7F0055"/>
                </a:solidFill>
                <a:latin typeface="Courier New"/>
                <a:ea typeface="Courier New"/>
                <a:cs typeface="Courier New"/>
                <a:sym typeface="Courier New"/>
              </a:rPr>
              <a:t>class</a:t>
            </a:r>
            <a:r>
              <a:rPr b="1" i="0" lang="en-CA" sz="1400" u="none" cap="none" strike="noStrike">
                <a:solidFill>
                  <a:srgbClr val="000000"/>
                </a:solidFill>
                <a:latin typeface="Courier New"/>
                <a:ea typeface="Courier New"/>
                <a:cs typeface="Courier New"/>
                <a:sym typeface="Courier New"/>
              </a:rPr>
              <a:t> TestStudent{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a:solidFill>
                  <a:srgbClr val="7F0055"/>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public</a:t>
            </a: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static</a:t>
            </a:r>
            <a:r>
              <a:rPr b="1" i="0" lang="en-CA" sz="1400" u="none" cap="none" strike="noStrike">
                <a:solidFill>
                  <a:srgbClr val="000000"/>
                </a:solidFill>
                <a:latin typeface="Courier New"/>
                <a:ea typeface="Courier New"/>
                <a:cs typeface="Courier New"/>
                <a:sym typeface="Courier New"/>
              </a:rPr>
              <a:t> </a:t>
            </a:r>
            <a:r>
              <a:rPr b="1" i="0" lang="en-CA" sz="1400" u="none" cap="none" strike="noStrike">
                <a:solidFill>
                  <a:srgbClr val="7F0055"/>
                </a:solidFill>
                <a:latin typeface="Courier New"/>
                <a:ea typeface="Courier New"/>
                <a:cs typeface="Courier New"/>
                <a:sym typeface="Courier New"/>
              </a:rPr>
              <a:t>void</a:t>
            </a:r>
            <a:r>
              <a:rPr b="1" i="0" lang="en-CA" sz="1400" u="none" cap="none" strike="noStrike">
                <a:solidFill>
                  <a:srgbClr val="000000"/>
                </a:solidFill>
                <a:latin typeface="Courier New"/>
                <a:ea typeface="Courier New"/>
                <a:cs typeface="Courier New"/>
                <a:sym typeface="Courier New"/>
              </a:rPr>
              <a:t> main(String args[]){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Student s = </a:t>
            </a:r>
            <a:r>
              <a:rPr b="1" i="0" lang="en-CA" sz="1400" u="none" cap="none" strike="noStrike">
                <a:solidFill>
                  <a:srgbClr val="7F0055"/>
                </a:solidFill>
                <a:latin typeface="Courier New"/>
                <a:ea typeface="Courier New"/>
                <a:cs typeface="Courier New"/>
                <a:sym typeface="Courier New"/>
              </a:rPr>
              <a:t>new</a:t>
            </a:r>
            <a:r>
              <a:rPr b="1" i="0" lang="en-CA" sz="1400" u="none" cap="none" strike="noStrike">
                <a:solidFill>
                  <a:srgbClr val="000000"/>
                </a:solidFill>
                <a:latin typeface="Courier New"/>
                <a:ea typeface="Courier New"/>
                <a:cs typeface="Courier New"/>
                <a:sym typeface="Courier New"/>
              </a:rPr>
              <a:t> Student();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System.out.println(s.id);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System.out.println(s.name);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  </a:t>
            </a:r>
            <a:endParaRPr i="0" sz="14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400" u="none" cap="none" strike="noStrike">
                <a:solidFill>
                  <a:srgbClr val="000000"/>
                </a:solidFill>
                <a:latin typeface="Courier New"/>
                <a:ea typeface="Courier New"/>
                <a:cs typeface="Courier New"/>
                <a:sym typeface="Courier New"/>
              </a:rPr>
              <a:t>} </a:t>
            </a:r>
            <a:endParaRPr i="0" sz="1400" u="none" cap="none" strike="noStrike">
              <a:solidFill>
                <a:schemeClr val="dk1"/>
              </a:solidFill>
              <a:latin typeface="Courier New"/>
              <a:ea typeface="Courier New"/>
              <a:cs typeface="Courier New"/>
              <a:sym typeface="Courier New"/>
            </a:endParaRPr>
          </a:p>
        </p:txBody>
      </p:sp>
      <p:sp>
        <p:nvSpPr>
          <p:cNvPr id="719" name="Google Shape;719;p106"/>
          <p:cNvSpPr/>
          <p:nvPr/>
        </p:nvSpPr>
        <p:spPr>
          <a:xfrm>
            <a:off x="1310422" y="2234313"/>
            <a:ext cx="1632000" cy="364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CA" sz="1800">
                <a:solidFill>
                  <a:srgbClr val="FFFFFF"/>
                </a:solidFill>
                <a:latin typeface="Calibri"/>
                <a:ea typeface="Calibri"/>
                <a:cs typeface="Calibri"/>
                <a:sym typeface="Calibri"/>
              </a:rPr>
              <a:t>   </a:t>
            </a:r>
            <a:r>
              <a:rPr b="0" i="0" lang="en-CA" sz="1800" u="none" cap="none" strike="noStrike">
                <a:solidFill>
                  <a:srgbClr val="FFFFFF"/>
                </a:solidFill>
                <a:latin typeface="Calibri"/>
                <a:ea typeface="Calibri"/>
                <a:cs typeface="Calibri"/>
                <a:sym typeface="Calibri"/>
              </a:rPr>
              <a:t>Student.java</a:t>
            </a:r>
            <a:endParaRPr b="0" i="0" sz="1800" u="none" cap="none" strike="noStrike">
              <a:solidFill>
                <a:schemeClr val="dk1"/>
              </a:solidFill>
              <a:latin typeface="Arial"/>
              <a:ea typeface="Arial"/>
              <a:cs typeface="Arial"/>
              <a:sym typeface="Arial"/>
            </a:endParaRPr>
          </a:p>
        </p:txBody>
      </p:sp>
      <p:sp>
        <p:nvSpPr>
          <p:cNvPr id="720" name="Google Shape;720;p106"/>
          <p:cNvSpPr/>
          <p:nvPr/>
        </p:nvSpPr>
        <p:spPr>
          <a:xfrm>
            <a:off x="5442743" y="2232828"/>
            <a:ext cx="1719900" cy="3678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TestStudent.java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7"/>
          <p:cNvSpPr txBox="1"/>
          <p:nvPr>
            <p:ph type="title"/>
          </p:nvPr>
        </p:nvSpPr>
        <p:spPr>
          <a:xfrm>
            <a:off x="363075" y="67400"/>
            <a:ext cx="3899700" cy="61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CA" sz="4000"/>
              <a:t>OOP Concepts</a:t>
            </a:r>
            <a:endParaRPr sz="4000"/>
          </a:p>
        </p:txBody>
      </p:sp>
      <p:sp>
        <p:nvSpPr>
          <p:cNvPr id="726" name="Google Shape;726;p107"/>
          <p:cNvSpPr txBox="1"/>
          <p:nvPr/>
        </p:nvSpPr>
        <p:spPr>
          <a:xfrm>
            <a:off x="363075" y="865875"/>
            <a:ext cx="8339100" cy="19683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Font typeface="Calibri"/>
              <a:buChar char="➢"/>
            </a:pPr>
            <a:r>
              <a:rPr lang="en-CA" sz="2000">
                <a:latin typeface="Calibri"/>
                <a:ea typeface="Calibri"/>
                <a:cs typeface="Calibri"/>
                <a:sym typeface="Calibri"/>
              </a:rPr>
              <a:t>There are four main Object Oriented Programming (OOP) concepts in Java.</a:t>
            </a:r>
            <a:endParaRPr sz="2000">
              <a:latin typeface="Calibri"/>
              <a:ea typeface="Calibri"/>
              <a:cs typeface="Calibri"/>
              <a:sym typeface="Calibri"/>
            </a:endParaRPr>
          </a:p>
          <a:p>
            <a:pPr indent="-349250" lvl="1" marL="914400" rtl="0" algn="l">
              <a:lnSpc>
                <a:spcPct val="115000"/>
              </a:lnSpc>
              <a:spcBef>
                <a:spcPts val="1000"/>
              </a:spcBef>
              <a:spcAft>
                <a:spcPts val="0"/>
              </a:spcAft>
              <a:buSzPts val="1900"/>
              <a:buFont typeface="Calibri"/>
              <a:buChar char="○"/>
            </a:pPr>
            <a:r>
              <a:rPr lang="en-CA" sz="1900">
                <a:latin typeface="Calibri"/>
                <a:ea typeface="Calibri"/>
                <a:cs typeface="Calibri"/>
                <a:sym typeface="Calibri"/>
              </a:rPr>
              <a:t>Inheritance</a:t>
            </a:r>
            <a:endParaRPr sz="1900">
              <a:latin typeface="Calibri"/>
              <a:ea typeface="Calibri"/>
              <a:cs typeface="Calibri"/>
              <a:sym typeface="Calibri"/>
            </a:endParaRPr>
          </a:p>
          <a:p>
            <a:pPr indent="-349250" lvl="1" marL="914400" rtl="0" algn="l">
              <a:lnSpc>
                <a:spcPct val="115000"/>
              </a:lnSpc>
              <a:spcBef>
                <a:spcPts val="0"/>
              </a:spcBef>
              <a:spcAft>
                <a:spcPts val="0"/>
              </a:spcAft>
              <a:buSzPts val="1900"/>
              <a:buFont typeface="Calibri"/>
              <a:buChar char="○"/>
            </a:pPr>
            <a:r>
              <a:rPr lang="en-CA" sz="1900">
                <a:latin typeface="Calibri"/>
                <a:ea typeface="Calibri"/>
                <a:cs typeface="Calibri"/>
                <a:sym typeface="Calibri"/>
              </a:rPr>
              <a:t>Encapsulation</a:t>
            </a:r>
            <a:endParaRPr sz="1900">
              <a:latin typeface="Calibri"/>
              <a:ea typeface="Calibri"/>
              <a:cs typeface="Calibri"/>
              <a:sym typeface="Calibri"/>
            </a:endParaRPr>
          </a:p>
          <a:p>
            <a:pPr indent="-349250" lvl="1" marL="914400" rtl="0" algn="l">
              <a:lnSpc>
                <a:spcPct val="115000"/>
              </a:lnSpc>
              <a:spcBef>
                <a:spcPts val="0"/>
              </a:spcBef>
              <a:spcAft>
                <a:spcPts val="0"/>
              </a:spcAft>
              <a:buSzPts val="1900"/>
              <a:buFont typeface="Calibri"/>
              <a:buChar char="○"/>
            </a:pPr>
            <a:r>
              <a:rPr lang="en-CA" sz="1900">
                <a:latin typeface="Calibri"/>
                <a:ea typeface="Calibri"/>
                <a:cs typeface="Calibri"/>
                <a:sym typeface="Calibri"/>
              </a:rPr>
              <a:t>Polymorphism</a:t>
            </a:r>
            <a:endParaRPr sz="1900">
              <a:latin typeface="Calibri"/>
              <a:ea typeface="Calibri"/>
              <a:cs typeface="Calibri"/>
              <a:sym typeface="Calibri"/>
            </a:endParaRPr>
          </a:p>
          <a:p>
            <a:pPr indent="-349250" lvl="1" marL="914400" rtl="0" algn="l">
              <a:lnSpc>
                <a:spcPct val="115000"/>
              </a:lnSpc>
              <a:spcBef>
                <a:spcPts val="0"/>
              </a:spcBef>
              <a:spcAft>
                <a:spcPts val="0"/>
              </a:spcAft>
              <a:buSzPts val="1900"/>
              <a:buFont typeface="Calibri"/>
              <a:buChar char="○"/>
            </a:pPr>
            <a:r>
              <a:rPr lang="en-CA" sz="1900">
                <a:latin typeface="Calibri"/>
                <a:ea typeface="Calibri"/>
                <a:cs typeface="Calibri"/>
                <a:sym typeface="Calibri"/>
              </a:rPr>
              <a:t>Data Abstraction</a:t>
            </a:r>
            <a:endParaRPr sz="19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descr="C:\Users\heroyuy\Pictures\Gundam\81cfa85agw1ed76u9n4o7j20yk67ru0x_01.jpg" id="732" name="Google Shape;732;p108"/>
          <p:cNvPicPr preferRelativeResize="0"/>
          <p:nvPr/>
        </p:nvPicPr>
        <p:blipFill rotWithShape="1">
          <a:blip r:embed="rId3">
            <a:alphaModFix/>
          </a:blip>
          <a:srcRect b="8525" l="0" r="0" t="17280"/>
          <a:stretch/>
        </p:blipFill>
        <p:spPr>
          <a:xfrm>
            <a:off x="0" y="803160"/>
            <a:ext cx="9143639" cy="3809520"/>
          </a:xfrm>
          <a:prstGeom prst="rect">
            <a:avLst/>
          </a:prstGeom>
          <a:noFill/>
          <a:ln>
            <a:noFill/>
          </a:ln>
        </p:spPr>
      </p:pic>
      <p:sp>
        <p:nvSpPr>
          <p:cNvPr id="733" name="Google Shape;733;p108"/>
          <p:cNvSpPr txBox="1"/>
          <p:nvPr/>
        </p:nvSpPr>
        <p:spPr>
          <a:xfrm>
            <a:off x="342900" y="133200"/>
            <a:ext cx="4666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Inheritance</a:t>
            </a:r>
            <a:endParaRPr sz="1685"/>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descr="C:\Users\heroyuy\Pictures\Gundam\81cfa85agw1ed76u9n4o7j20yk67ru0x_01.jpg" id="739" name="Google Shape;739;p109"/>
          <p:cNvPicPr preferRelativeResize="0"/>
          <p:nvPr/>
        </p:nvPicPr>
        <p:blipFill rotWithShape="1">
          <a:blip r:embed="rId3">
            <a:alphaModFix/>
          </a:blip>
          <a:srcRect b="10012" l="0" r="0" t="17276"/>
          <a:stretch/>
        </p:blipFill>
        <p:spPr>
          <a:xfrm>
            <a:off x="175" y="854970"/>
            <a:ext cx="9143639" cy="3733560"/>
          </a:xfrm>
          <a:prstGeom prst="rect">
            <a:avLst/>
          </a:prstGeom>
          <a:noFill/>
          <a:ln>
            <a:noFill/>
          </a:ln>
        </p:spPr>
      </p:pic>
      <p:sp>
        <p:nvSpPr>
          <p:cNvPr id="740" name="Google Shape;740;p109"/>
          <p:cNvSpPr txBox="1"/>
          <p:nvPr/>
        </p:nvSpPr>
        <p:spPr>
          <a:xfrm>
            <a:off x="356350" y="133200"/>
            <a:ext cx="46191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Encapsulation</a:t>
            </a:r>
            <a:endParaRPr sz="1685"/>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descr="C:\Users\heroyuy\Pictures\Gundam\81cfa85agw1ed76u9n4o7j20yk67ru0x_01.jpg" id="746" name="Google Shape;746;p110"/>
          <p:cNvPicPr preferRelativeResize="0"/>
          <p:nvPr/>
        </p:nvPicPr>
        <p:blipFill rotWithShape="1">
          <a:blip r:embed="rId3">
            <a:alphaModFix/>
          </a:blip>
          <a:srcRect b="9482" l="0" r="0" t="16316"/>
          <a:stretch/>
        </p:blipFill>
        <p:spPr>
          <a:xfrm>
            <a:off x="0" y="770347"/>
            <a:ext cx="9143639" cy="3809520"/>
          </a:xfrm>
          <a:prstGeom prst="rect">
            <a:avLst/>
          </a:prstGeom>
          <a:noFill/>
          <a:ln>
            <a:noFill/>
          </a:ln>
        </p:spPr>
      </p:pic>
      <p:sp>
        <p:nvSpPr>
          <p:cNvPr id="747" name="Google Shape;747;p110"/>
          <p:cNvSpPr txBox="1"/>
          <p:nvPr/>
        </p:nvSpPr>
        <p:spPr>
          <a:xfrm>
            <a:off x="349625" y="111800"/>
            <a:ext cx="3375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Polymorphism</a:t>
            </a:r>
            <a:endParaRPr sz="168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7"/>
          <p:cNvSpPr txBox="1"/>
          <p:nvPr/>
        </p:nvSpPr>
        <p:spPr>
          <a:xfrm>
            <a:off x="365300" y="89375"/>
            <a:ext cx="59253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History</a:t>
            </a:r>
            <a:endParaRPr sz="1685"/>
          </a:p>
        </p:txBody>
      </p:sp>
      <p:sp>
        <p:nvSpPr>
          <p:cNvPr id="258" name="Google Shape;258;p57"/>
          <p:cNvSpPr txBox="1"/>
          <p:nvPr/>
        </p:nvSpPr>
        <p:spPr>
          <a:xfrm>
            <a:off x="365300" y="781500"/>
            <a:ext cx="6302400" cy="3849000"/>
          </a:xfrm>
          <a:prstGeom prst="rect">
            <a:avLst/>
          </a:prstGeom>
          <a:noFill/>
          <a:ln>
            <a:noFill/>
          </a:ln>
        </p:spPr>
        <p:txBody>
          <a:bodyPr anchorCtr="0" anchor="t" bIns="45700" lIns="91425" spcFirstLastPara="1" rIns="91425" wrap="square" tIns="45700">
            <a:noAutofit/>
          </a:bodyPr>
          <a:lstStyle/>
          <a:p>
            <a:pPr indent="-291920" lvl="0" marL="343080" marR="0" rtl="0" algn="just">
              <a:lnSpc>
                <a:spcPct val="115000"/>
              </a:lnSpc>
              <a:spcBef>
                <a:spcPts val="0"/>
              </a:spcBef>
              <a:spcAft>
                <a:spcPts val="0"/>
              </a:spcAft>
              <a:buClr>
                <a:srgbClr val="000000"/>
              </a:buClr>
              <a:buSzPts val="2000"/>
              <a:buFont typeface="Arial"/>
              <a:buChar char="➢"/>
            </a:pPr>
            <a:r>
              <a:rPr lang="en-CA" sz="2000">
                <a:latin typeface="Calibri"/>
                <a:ea typeface="Calibri"/>
                <a:cs typeface="Calibri"/>
                <a:sym typeface="Calibri"/>
              </a:rPr>
              <a:t>In 1991, James Gosling and his team wanted a programming language for their new projects.</a:t>
            </a:r>
            <a:endParaRPr sz="2000">
              <a:solidFill>
                <a:schemeClr val="dk1"/>
              </a:solidFill>
              <a:latin typeface="Calibri"/>
              <a:ea typeface="Calibri"/>
              <a:cs typeface="Calibri"/>
              <a:sym typeface="Calibri"/>
            </a:endParaRPr>
          </a:p>
          <a:p>
            <a:pPr indent="-291920" lvl="0" marL="343080" marR="0" rtl="0" algn="just">
              <a:lnSpc>
                <a:spcPct val="115000"/>
              </a:lnSpc>
              <a:spcBef>
                <a:spcPts val="0"/>
              </a:spcBef>
              <a:spcAft>
                <a:spcPts val="0"/>
              </a:spcAft>
              <a:buClr>
                <a:srgbClr val="000000"/>
              </a:buClr>
              <a:buSzPts val="2000"/>
              <a:buFont typeface="Arial"/>
              <a:buChar char="➢"/>
            </a:pPr>
            <a:r>
              <a:rPr lang="en-CA" sz="2000">
                <a:solidFill>
                  <a:schemeClr val="dk1"/>
                </a:solidFill>
                <a:latin typeface="Calibri"/>
                <a:ea typeface="Calibri"/>
                <a:cs typeface="Calibri"/>
                <a:sym typeface="Calibri"/>
              </a:rPr>
              <a:t>First they thought of using C and C++, but both were </a:t>
            </a:r>
            <a:r>
              <a:rPr i="1" lang="en-CA" sz="2000">
                <a:solidFill>
                  <a:schemeClr val="dk1"/>
                </a:solidFill>
                <a:latin typeface="Calibri"/>
                <a:ea typeface="Calibri"/>
                <a:cs typeface="Calibri"/>
                <a:sym typeface="Calibri"/>
              </a:rPr>
              <a:t>system dependant</a:t>
            </a:r>
            <a:r>
              <a:rPr lang="en-CA" sz="2000">
                <a:solidFill>
                  <a:schemeClr val="dk1"/>
                </a:solidFill>
                <a:latin typeface="Calibri"/>
                <a:ea typeface="Calibri"/>
                <a:cs typeface="Calibri"/>
                <a:sym typeface="Calibri"/>
              </a:rPr>
              <a:t> so they decided to create a new </a:t>
            </a:r>
            <a:r>
              <a:rPr i="1" lang="en-CA" sz="2000">
                <a:solidFill>
                  <a:schemeClr val="dk1"/>
                </a:solidFill>
                <a:latin typeface="Calibri"/>
                <a:ea typeface="Calibri"/>
                <a:cs typeface="Calibri"/>
                <a:sym typeface="Calibri"/>
              </a:rPr>
              <a:t>system independent programming </a:t>
            </a:r>
            <a:r>
              <a:rPr i="1" lang="en-CA" sz="2000">
                <a:solidFill>
                  <a:schemeClr val="dk1"/>
                </a:solidFill>
                <a:latin typeface="Calibri"/>
                <a:ea typeface="Calibri"/>
                <a:cs typeface="Calibri"/>
                <a:sym typeface="Calibri"/>
              </a:rPr>
              <a:t>language</a:t>
            </a:r>
            <a:r>
              <a:rPr lang="en-CA" sz="2000">
                <a:solidFill>
                  <a:schemeClr val="dk1"/>
                </a:solidFill>
                <a:latin typeface="Calibri"/>
                <a:ea typeface="Calibri"/>
                <a:cs typeface="Calibri"/>
                <a:sym typeface="Calibri"/>
              </a:rPr>
              <a:t>. </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This language was initially called </a:t>
            </a:r>
            <a:r>
              <a:rPr i="1" lang="en-CA" sz="2000">
                <a:latin typeface="Calibri"/>
                <a:ea typeface="Calibri"/>
                <a:cs typeface="Calibri"/>
                <a:sym typeface="Calibri"/>
              </a:rPr>
              <a:t>Oak</a:t>
            </a:r>
            <a:r>
              <a:rPr lang="en-CA" sz="2000">
                <a:latin typeface="Calibri"/>
                <a:ea typeface="Calibri"/>
                <a:cs typeface="Calibri"/>
                <a:sym typeface="Calibri"/>
              </a:rPr>
              <a:t>. Since this name was registered by some </a:t>
            </a:r>
            <a:r>
              <a:rPr lang="en-CA" sz="2000">
                <a:latin typeface="Calibri"/>
                <a:ea typeface="Calibri"/>
                <a:cs typeface="Calibri"/>
                <a:sym typeface="Calibri"/>
              </a:rPr>
              <a:t>other</a:t>
            </a:r>
            <a:r>
              <a:rPr lang="en-CA" sz="2000">
                <a:latin typeface="Calibri"/>
                <a:ea typeface="Calibri"/>
                <a:cs typeface="Calibri"/>
                <a:sym typeface="Calibri"/>
              </a:rPr>
              <a:t> </a:t>
            </a:r>
            <a:r>
              <a:rPr lang="en-CA" sz="2000">
                <a:latin typeface="Calibri"/>
                <a:ea typeface="Calibri"/>
                <a:cs typeface="Calibri"/>
                <a:sym typeface="Calibri"/>
              </a:rPr>
              <a:t>company</a:t>
            </a:r>
            <a:r>
              <a:rPr lang="en-CA" sz="2000">
                <a:latin typeface="Calibri"/>
                <a:ea typeface="Calibri"/>
                <a:cs typeface="Calibri"/>
                <a:sym typeface="Calibri"/>
              </a:rPr>
              <a:t>, later it was renamed as </a:t>
            </a:r>
            <a:r>
              <a:rPr i="1" lang="en-CA" sz="2000">
                <a:latin typeface="Calibri"/>
                <a:ea typeface="Calibri"/>
                <a:cs typeface="Calibri"/>
                <a:sym typeface="Calibri"/>
              </a:rPr>
              <a:t>Java</a:t>
            </a:r>
            <a:r>
              <a:rPr lang="en-CA" sz="2000">
                <a:latin typeface="Calibri"/>
                <a:ea typeface="Calibri"/>
                <a:cs typeface="Calibri"/>
                <a:sym typeface="Calibri"/>
              </a:rPr>
              <a:t>.</a:t>
            </a:r>
            <a:endParaRPr sz="2000">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i="1" lang="en-CA" sz="2000">
                <a:latin typeface="Calibri"/>
                <a:ea typeface="Calibri"/>
                <a:cs typeface="Calibri"/>
                <a:sym typeface="Calibri"/>
              </a:rPr>
              <a:t>Java WORA capability</a:t>
            </a:r>
            <a:r>
              <a:rPr lang="en-CA" sz="2000">
                <a:latin typeface="Calibri"/>
                <a:ea typeface="Calibri"/>
                <a:cs typeface="Calibri"/>
                <a:sym typeface="Calibri"/>
              </a:rPr>
              <a:t> (Write Once Run Anywhere) makes it able to run on any Java-enabled system without any adjustment.</a:t>
            </a:r>
            <a:endParaRPr sz="2000">
              <a:latin typeface="Calibri"/>
              <a:ea typeface="Calibri"/>
              <a:cs typeface="Calibri"/>
              <a:sym typeface="Calibri"/>
            </a:endParaRPr>
          </a:p>
          <a:p>
            <a:pPr indent="0" lvl="0" marL="0" marR="0" rtl="0" algn="l">
              <a:lnSpc>
                <a:spcPct val="100000"/>
              </a:lnSpc>
              <a:spcBef>
                <a:spcPts val="641"/>
              </a:spcBef>
              <a:spcAft>
                <a:spcPts val="0"/>
              </a:spcAft>
              <a:buNone/>
            </a:pPr>
            <a:r>
              <a:t/>
            </a:r>
            <a:endParaRPr b="0" i="0" sz="2000" u="none" cap="none" strike="noStrike">
              <a:solidFill>
                <a:srgbClr val="000000"/>
              </a:solidFill>
              <a:latin typeface="Calibri"/>
              <a:ea typeface="Calibri"/>
              <a:cs typeface="Calibri"/>
              <a:sym typeface="Calibri"/>
            </a:endParaRPr>
          </a:p>
        </p:txBody>
      </p:sp>
      <p:pic>
        <p:nvPicPr>
          <p:cNvPr id="259" name="Google Shape;259;p57"/>
          <p:cNvPicPr preferRelativeResize="0"/>
          <p:nvPr/>
        </p:nvPicPr>
        <p:blipFill>
          <a:blip r:embed="rId3">
            <a:alphaModFix/>
          </a:blip>
          <a:stretch>
            <a:fillRect/>
          </a:stretch>
        </p:blipFill>
        <p:spPr>
          <a:xfrm>
            <a:off x="6922500" y="781500"/>
            <a:ext cx="1897250" cy="2190751"/>
          </a:xfrm>
          <a:prstGeom prst="rect">
            <a:avLst/>
          </a:prstGeom>
          <a:noFill/>
          <a:ln>
            <a:noFill/>
          </a:ln>
        </p:spPr>
      </p:pic>
      <p:pic>
        <p:nvPicPr>
          <p:cNvPr id="260" name="Google Shape;260;p57"/>
          <p:cNvPicPr preferRelativeResize="0"/>
          <p:nvPr/>
        </p:nvPicPr>
        <p:blipFill>
          <a:blip r:embed="rId4">
            <a:alphaModFix/>
          </a:blip>
          <a:stretch>
            <a:fillRect/>
          </a:stretch>
        </p:blipFill>
        <p:spPr>
          <a:xfrm>
            <a:off x="6872575" y="2972249"/>
            <a:ext cx="1997100" cy="16583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descr="C:\Users\heroyuy\Pictures\Gundam\81cfa85agw1ed76u9n4o7j20yk67ru0x_01.jpg" id="753" name="Google Shape;753;p111"/>
          <p:cNvPicPr preferRelativeResize="0"/>
          <p:nvPr/>
        </p:nvPicPr>
        <p:blipFill rotWithShape="1">
          <a:blip r:embed="rId3">
            <a:alphaModFix/>
          </a:blip>
          <a:srcRect b="11493" l="0" r="0" t="18761"/>
          <a:stretch/>
        </p:blipFill>
        <p:spPr>
          <a:xfrm>
            <a:off x="0" y="912819"/>
            <a:ext cx="9143639" cy="3580920"/>
          </a:xfrm>
          <a:prstGeom prst="rect">
            <a:avLst/>
          </a:prstGeom>
          <a:noFill/>
          <a:ln>
            <a:noFill/>
          </a:ln>
        </p:spPr>
      </p:pic>
      <p:sp>
        <p:nvSpPr>
          <p:cNvPr id="754" name="Google Shape;754;p111"/>
          <p:cNvSpPr txBox="1"/>
          <p:nvPr/>
        </p:nvSpPr>
        <p:spPr>
          <a:xfrm>
            <a:off x="336175" y="133200"/>
            <a:ext cx="41082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i="0" lang="en-CA" sz="4009" u="none" cap="none" strike="noStrike">
                <a:solidFill>
                  <a:srgbClr val="000000"/>
                </a:solidFill>
                <a:latin typeface="Calibri"/>
                <a:ea typeface="Calibri"/>
                <a:cs typeface="Calibri"/>
                <a:sym typeface="Calibri"/>
              </a:rPr>
              <a:t>Data Abstraction</a:t>
            </a:r>
            <a:endParaRPr sz="1685"/>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nvSpPr>
        <p:spPr>
          <a:xfrm>
            <a:off x="354963" y="58375"/>
            <a:ext cx="39525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this</a:t>
            </a:r>
            <a:r>
              <a:rPr b="0" i="0" lang="en-CA" sz="4000" u="none" cap="none" strike="noStrike">
                <a:solidFill>
                  <a:srgbClr val="000000"/>
                </a:solidFill>
                <a:latin typeface="Calibri"/>
                <a:ea typeface="Calibri"/>
                <a:cs typeface="Calibri"/>
                <a:sym typeface="Calibri"/>
              </a:rPr>
              <a:t> keyword</a:t>
            </a:r>
            <a:endParaRPr sz="4000"/>
          </a:p>
        </p:txBody>
      </p:sp>
      <p:sp>
        <p:nvSpPr>
          <p:cNvPr id="760" name="Google Shape;760;p112"/>
          <p:cNvSpPr txBox="1"/>
          <p:nvPr/>
        </p:nvSpPr>
        <p:spPr>
          <a:xfrm>
            <a:off x="438750" y="732000"/>
            <a:ext cx="8190300" cy="3957900"/>
          </a:xfrm>
          <a:prstGeom prst="rect">
            <a:avLst/>
          </a:prstGeom>
          <a:noFill/>
          <a:ln>
            <a:noFill/>
          </a:ln>
        </p:spPr>
        <p:txBody>
          <a:bodyPr anchorCtr="0" anchor="t" bIns="45700" lIns="91425" spcFirstLastPara="1" rIns="91425" wrap="square" tIns="45700">
            <a:normAutofit/>
          </a:bodyPr>
          <a:lstStyle/>
          <a:p>
            <a:pPr indent="-393520" lvl="0" marL="343080" marR="0" rtl="0" algn="just">
              <a:lnSpc>
                <a:spcPct val="115000"/>
              </a:lnSpc>
              <a:spcBef>
                <a:spcPts val="0"/>
              </a:spcBef>
              <a:spcAft>
                <a:spcPts val="0"/>
              </a:spcAft>
              <a:buClr>
                <a:srgbClr val="262626"/>
              </a:buClr>
              <a:buSzPts val="2000"/>
              <a:buFont typeface="Noto Sans Symbols"/>
              <a:buChar char="➢"/>
            </a:pPr>
            <a:r>
              <a:rPr b="0" i="0" lang="en-CA" sz="2000" u="none" cap="none" strike="noStrike">
                <a:solidFill>
                  <a:srgbClr val="262626"/>
                </a:solidFill>
                <a:latin typeface="Calibri"/>
                <a:ea typeface="Calibri"/>
                <a:cs typeface="Calibri"/>
                <a:sym typeface="Calibri"/>
              </a:rPr>
              <a:t>The </a:t>
            </a:r>
            <a:r>
              <a:rPr b="0" i="1" lang="en-CA" sz="2000" u="none" cap="none" strike="noStrike">
                <a:solidFill>
                  <a:srgbClr val="262626"/>
                </a:solidFill>
                <a:latin typeface="Calibri"/>
                <a:ea typeface="Calibri"/>
                <a:cs typeface="Calibri"/>
                <a:sym typeface="Calibri"/>
              </a:rPr>
              <a:t>this </a:t>
            </a:r>
            <a:r>
              <a:rPr b="0" i="0" lang="en-CA" sz="2000" u="none" cap="none" strike="noStrike">
                <a:solidFill>
                  <a:srgbClr val="262626"/>
                </a:solidFill>
                <a:latin typeface="Calibri"/>
                <a:ea typeface="Calibri"/>
                <a:cs typeface="Calibri"/>
                <a:sym typeface="Calibri"/>
              </a:rPr>
              <a:t>keyword </a:t>
            </a:r>
            <a:r>
              <a:rPr lang="en-CA" sz="2000">
                <a:solidFill>
                  <a:srgbClr val="262626"/>
                </a:solidFill>
                <a:latin typeface="Calibri"/>
                <a:ea typeface="Calibri"/>
                <a:cs typeface="Calibri"/>
                <a:sym typeface="Calibri"/>
              </a:rPr>
              <a:t>is</a:t>
            </a:r>
            <a:r>
              <a:rPr b="0" i="0" lang="en-CA" sz="2000" u="none" cap="none" strike="noStrike">
                <a:solidFill>
                  <a:srgbClr val="262626"/>
                </a:solidFill>
                <a:latin typeface="Calibri"/>
                <a:ea typeface="Calibri"/>
                <a:cs typeface="Calibri"/>
                <a:sym typeface="Calibri"/>
              </a:rPr>
              <a:t> used to refer a</a:t>
            </a:r>
            <a:r>
              <a:rPr lang="en-CA" sz="2000">
                <a:solidFill>
                  <a:srgbClr val="262626"/>
                </a:solidFill>
                <a:latin typeface="Calibri"/>
                <a:ea typeface="Calibri"/>
                <a:cs typeface="Calibri"/>
                <a:sym typeface="Calibri"/>
              </a:rPr>
              <a:t>n object’s</a:t>
            </a:r>
            <a:r>
              <a:rPr b="0" i="0" lang="en-CA" sz="2000" u="none" cap="none" strike="noStrike">
                <a:solidFill>
                  <a:srgbClr val="262626"/>
                </a:solidFill>
                <a:latin typeface="Calibri"/>
                <a:ea typeface="Calibri"/>
                <a:cs typeface="Calibri"/>
                <a:sym typeface="Calibri"/>
              </a:rPr>
              <a:t> instance variable. </a:t>
            </a:r>
            <a:r>
              <a:rPr lang="en-CA" sz="2000">
                <a:solidFill>
                  <a:srgbClr val="262626"/>
                </a:solidFill>
                <a:latin typeface="Calibri"/>
                <a:ea typeface="Calibri"/>
                <a:cs typeface="Calibri"/>
                <a:sym typeface="Calibri"/>
              </a:rPr>
              <a:t>T</a:t>
            </a:r>
            <a:r>
              <a:rPr b="0" i="0" lang="en-CA" sz="2000" u="none" cap="none" strike="noStrike">
                <a:solidFill>
                  <a:srgbClr val="262626"/>
                </a:solidFill>
                <a:latin typeface="Calibri"/>
                <a:ea typeface="Calibri"/>
                <a:cs typeface="Calibri"/>
                <a:sym typeface="Calibri"/>
              </a:rPr>
              <a:t>his keyword resolves the problem of ambiguity </a:t>
            </a:r>
            <a:r>
              <a:rPr lang="en-CA" sz="2000">
                <a:solidFill>
                  <a:srgbClr val="262626"/>
                </a:solidFill>
                <a:latin typeface="Calibri"/>
                <a:ea typeface="Calibri"/>
                <a:cs typeface="Calibri"/>
                <a:sym typeface="Calibri"/>
              </a:rPr>
              <a:t>between the instance variables and parameters</a:t>
            </a:r>
            <a:r>
              <a:rPr b="0" i="0" lang="en-CA" sz="2000" u="none" cap="none" strike="noStrike">
                <a:solidFill>
                  <a:srgbClr val="262626"/>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761" name="Google Shape;761;p112"/>
          <p:cNvSpPr/>
          <p:nvPr/>
        </p:nvSpPr>
        <p:spPr>
          <a:xfrm>
            <a:off x="897800" y="1875025"/>
            <a:ext cx="3763500" cy="2758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public class Calculator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0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int a, b;</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void add(int a, int b){</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a = a;</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b = b;</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void display(){</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System.out.println(a);</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System.out.println(b);</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public static void main(String[] args){</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Calculator cal = new Calculator();</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cal.add(10, 20);</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cal.display();</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p:txBody>
      </p:sp>
      <p:sp>
        <p:nvSpPr>
          <p:cNvPr id="762" name="Google Shape;762;p112"/>
          <p:cNvSpPr/>
          <p:nvPr/>
        </p:nvSpPr>
        <p:spPr>
          <a:xfrm>
            <a:off x="3581841" y="3957679"/>
            <a:ext cx="837600" cy="5925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Output: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0</a:t>
            </a:r>
            <a:endParaRPr b="0" i="0" sz="1100" u="none" cap="none" strike="noStrike">
              <a:solidFill>
                <a:schemeClr val="dk1"/>
              </a:solidFill>
              <a:latin typeface="Arial"/>
              <a:ea typeface="Arial"/>
              <a:cs typeface="Arial"/>
              <a:sym typeface="Arial"/>
            </a:endParaRPr>
          </a:p>
        </p:txBody>
      </p:sp>
      <p:sp>
        <p:nvSpPr>
          <p:cNvPr id="763" name="Google Shape;763;p112"/>
          <p:cNvSpPr/>
          <p:nvPr/>
        </p:nvSpPr>
        <p:spPr>
          <a:xfrm>
            <a:off x="4947875" y="1874875"/>
            <a:ext cx="3618600" cy="2758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public class Calculator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0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int a, b;</a:t>
            </a:r>
            <a:endParaRPr b="1" sz="10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void add(int a, int b){</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FF0000"/>
                </a:solidFill>
                <a:latin typeface="Courier New"/>
                <a:ea typeface="Courier New"/>
                <a:cs typeface="Courier New"/>
                <a:sym typeface="Courier New"/>
              </a:rPr>
              <a:t> this</a:t>
            </a:r>
            <a:r>
              <a:rPr b="1" i="0" lang="en-CA" sz="1000" u="none" cap="none" strike="noStrike">
                <a:solidFill>
                  <a:srgbClr val="000000"/>
                </a:solidFill>
                <a:latin typeface="Courier New"/>
                <a:ea typeface="Courier New"/>
                <a:cs typeface="Courier New"/>
                <a:sym typeface="Courier New"/>
              </a:rPr>
              <a:t>.a = a;</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FF0000"/>
                </a:solidFill>
                <a:latin typeface="Courier New"/>
                <a:ea typeface="Courier New"/>
                <a:cs typeface="Courier New"/>
                <a:sym typeface="Courier New"/>
              </a:rPr>
              <a:t> this</a:t>
            </a:r>
            <a:r>
              <a:rPr b="1" i="0" lang="en-CA" sz="1000" u="none" cap="none" strike="noStrike">
                <a:solidFill>
                  <a:srgbClr val="000000"/>
                </a:solidFill>
                <a:latin typeface="Courier New"/>
                <a:ea typeface="Courier New"/>
                <a:cs typeface="Courier New"/>
                <a:sym typeface="Courier New"/>
              </a:rPr>
              <a:t>.b = b;</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void display(){</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System.out.println(a);</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System.out.println(b);</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public static void main(String[] args){</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Calculator cal = new Calculator();</a:t>
            </a:r>
            <a:endParaRPr sz="1000">
              <a:latin typeface="Courier New"/>
              <a:ea typeface="Courier New"/>
              <a:cs typeface="Courier New"/>
              <a:sym typeface="Courier New"/>
            </a:endParaRPr>
          </a:p>
          <a:p>
            <a:pPr indent="0" lvl="0" marL="457200" marR="0" rtl="0" algn="l">
              <a:lnSpc>
                <a:spcPct val="100000"/>
              </a:lnSpc>
              <a:spcBef>
                <a:spcPts val="0"/>
              </a:spcBef>
              <a:spcAft>
                <a:spcPts val="0"/>
              </a:spcAft>
              <a:buNone/>
            </a:pPr>
            <a:r>
              <a:rPr i="0" lang="en-CA" sz="1000" u="none" cap="none" strike="noStrike">
                <a:solidFill>
                  <a:schemeClr val="dk1"/>
                </a:solidFill>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cal.add(10, 20);</a:t>
            </a:r>
            <a:endParaRPr i="0" sz="10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 cal.display();</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000">
                <a:latin typeface="Courier New"/>
                <a:ea typeface="Courier New"/>
                <a:cs typeface="Courier New"/>
                <a:sym typeface="Courier New"/>
              </a:rPr>
              <a:t>    </a:t>
            </a:r>
            <a:r>
              <a:rPr b="1" i="0" lang="en-CA" sz="1000" u="none" cap="none" strike="noStrike">
                <a:solidFill>
                  <a:srgbClr val="000000"/>
                </a:solidFill>
                <a:latin typeface="Courier New"/>
                <a:ea typeface="Courier New"/>
                <a:cs typeface="Courier New"/>
                <a:sym typeface="Courier New"/>
              </a:rPr>
              <a:t>}</a:t>
            </a:r>
            <a:endParaRPr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000" u="none" cap="none" strike="noStrike">
                <a:solidFill>
                  <a:srgbClr val="000000"/>
                </a:solidFill>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
        <p:nvSpPr>
          <p:cNvPr id="764" name="Google Shape;764;p112"/>
          <p:cNvSpPr/>
          <p:nvPr/>
        </p:nvSpPr>
        <p:spPr>
          <a:xfrm>
            <a:off x="7474786" y="3950059"/>
            <a:ext cx="837600" cy="5925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Output: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10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100" u="none" cap="none" strike="noStrike">
                <a:solidFill>
                  <a:srgbClr val="000000"/>
                </a:solidFill>
                <a:latin typeface="Calibri"/>
                <a:ea typeface="Calibri"/>
                <a:cs typeface="Calibri"/>
                <a:sym typeface="Calibri"/>
              </a:rPr>
              <a:t>20</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3"/>
          <p:cNvSpPr txBox="1"/>
          <p:nvPr/>
        </p:nvSpPr>
        <p:spPr>
          <a:xfrm>
            <a:off x="349625" y="53700"/>
            <a:ext cx="42762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Overloading in Java</a:t>
            </a:r>
            <a:endParaRPr sz="1800"/>
          </a:p>
        </p:txBody>
      </p:sp>
      <p:sp>
        <p:nvSpPr>
          <p:cNvPr id="770" name="Google Shape;770;p113"/>
          <p:cNvSpPr txBox="1"/>
          <p:nvPr/>
        </p:nvSpPr>
        <p:spPr>
          <a:xfrm>
            <a:off x="430300" y="909700"/>
            <a:ext cx="8007600" cy="30990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Overloading is a form of Polymorphism, which is an Object-Oriented Programming (OOP) concept. </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Java supports methods and constructors overloading. </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Overloading is a situation wherein a class, two or more methods or constructors, have the same name but different parameters.</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Method overloading can be done in two ways:</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By changing the parameters’ data types.</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By changing the number of parameters.</a:t>
            </a:r>
            <a:endParaRPr sz="2000">
              <a:solidFill>
                <a:srgbClr val="0E101A"/>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1100">
              <a:solidFill>
                <a:srgbClr val="0E101A"/>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nvSpPr>
        <p:spPr>
          <a:xfrm>
            <a:off x="372600" y="57250"/>
            <a:ext cx="5304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Overloading in Java</a:t>
            </a:r>
            <a:endParaRPr sz="1800"/>
          </a:p>
        </p:txBody>
      </p:sp>
      <p:grpSp>
        <p:nvGrpSpPr>
          <p:cNvPr id="776" name="Google Shape;776;p114"/>
          <p:cNvGrpSpPr/>
          <p:nvPr/>
        </p:nvGrpSpPr>
        <p:grpSpPr>
          <a:xfrm>
            <a:off x="874310" y="1258395"/>
            <a:ext cx="7112880" cy="3137760"/>
            <a:chOff x="659160" y="1352520"/>
            <a:chExt cx="7112880" cy="3137760"/>
          </a:xfrm>
        </p:grpSpPr>
        <p:sp>
          <p:nvSpPr>
            <p:cNvPr id="777" name="Google Shape;777;p114"/>
            <p:cNvSpPr/>
            <p:nvPr/>
          </p:nvSpPr>
          <p:spPr>
            <a:xfrm>
              <a:off x="3352680" y="1352520"/>
              <a:ext cx="4419360" cy="313776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457200" marR="0" rtl="0" algn="l">
                <a:lnSpc>
                  <a:spcPct val="100000"/>
                </a:lnSpc>
                <a:spcBef>
                  <a:spcPts val="0"/>
                </a:spcBef>
                <a:spcAft>
                  <a:spcPts val="0"/>
                </a:spcAft>
                <a:buNone/>
              </a:pPr>
              <a:r>
                <a:rPr b="1" i="0" lang="en-CA" sz="2000" u="none" cap="none" strike="noStrike">
                  <a:solidFill>
                    <a:srgbClr val="F79646"/>
                  </a:solidFill>
                  <a:latin typeface="Calibri"/>
                  <a:ea typeface="Calibri"/>
                  <a:cs typeface="Calibri"/>
                  <a:sym typeface="Calibri"/>
                </a:rPr>
                <a:t>add(int x, int y)</a:t>
              </a:r>
              <a:endParaRPr b="0" i="0" sz="2000" u="none" cap="none" strike="noStrike">
                <a:solidFill>
                  <a:schemeClr val="dk1"/>
                </a:solidFill>
                <a:latin typeface="Arial"/>
                <a:ea typeface="Arial"/>
                <a:cs typeface="Arial"/>
                <a:sym typeface="Arial"/>
              </a:endParaRPr>
            </a:p>
            <a:p>
              <a:pPr indent="0" lvl="0" marL="457200" marR="0" rtl="0" algn="l">
                <a:lnSpc>
                  <a:spcPct val="150000"/>
                </a:lnSpc>
                <a:spcBef>
                  <a:spcPts val="1000"/>
                </a:spcBef>
                <a:spcAft>
                  <a:spcPts val="0"/>
                </a:spcAft>
                <a:buNone/>
              </a:pPr>
              <a:r>
                <a:rPr b="1" i="0" lang="en-CA" sz="2000" u="none" cap="none" strike="noStrike">
                  <a:solidFill>
                    <a:srgbClr val="31859C"/>
                  </a:solidFill>
                  <a:latin typeface="Calibri"/>
                  <a:ea typeface="Calibri"/>
                  <a:cs typeface="Calibri"/>
                  <a:sym typeface="Calibri"/>
                </a:rPr>
                <a:t>add(int x, int y, int z)</a:t>
              </a:r>
              <a:endParaRPr b="0" i="0" sz="20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None/>
              </a:pPr>
              <a:r>
                <a:rPr b="1" i="0" lang="en-CA" sz="2000" u="none" cap="none" strike="noStrike">
                  <a:solidFill>
                    <a:srgbClr val="604A7B"/>
                  </a:solidFill>
                  <a:latin typeface="Calibri"/>
                  <a:ea typeface="Calibri"/>
                  <a:cs typeface="Calibri"/>
                  <a:sym typeface="Calibri"/>
                </a:rPr>
                <a:t>add(double x, double y)</a:t>
              </a:r>
              <a:endParaRPr b="0" i="0" sz="20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None/>
              </a:pPr>
              <a:r>
                <a:rPr b="1" i="0" lang="en-CA" sz="2000" u="none" cap="none" strike="noStrike">
                  <a:solidFill>
                    <a:srgbClr val="92D050"/>
                  </a:solidFill>
                  <a:latin typeface="Calibri"/>
                  <a:ea typeface="Calibri"/>
                  <a:cs typeface="Calibri"/>
                  <a:sym typeface="Calibri"/>
                </a:rPr>
                <a:t>add(double x, double y, double z)</a:t>
              </a:r>
              <a:endParaRPr b="0" i="0" sz="20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None/>
              </a:pPr>
              <a:r>
                <a:rPr b="1" i="0" lang="en-CA" sz="2000" u="none" cap="none" strike="noStrike">
                  <a:solidFill>
                    <a:srgbClr val="C00000"/>
                  </a:solidFill>
                  <a:latin typeface="Calibri"/>
                  <a:ea typeface="Calibri"/>
                  <a:cs typeface="Calibri"/>
                  <a:sym typeface="Calibri"/>
                </a:rPr>
                <a:t>add (int x, double y)</a:t>
              </a:r>
              <a:endParaRPr b="0" i="0" sz="20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None/>
              </a:pPr>
              <a:r>
                <a:rPr b="1" i="0" lang="en-CA" sz="2000" u="none" cap="none" strike="noStrike">
                  <a:solidFill>
                    <a:srgbClr val="0070C0"/>
                  </a:solidFill>
                  <a:latin typeface="Calibri"/>
                  <a:ea typeface="Calibri"/>
                  <a:cs typeface="Calibri"/>
                  <a:sym typeface="Calibri"/>
                </a:rPr>
                <a:t>add (double y, int x)</a:t>
              </a:r>
              <a:endParaRPr b="0" i="0" sz="2000" u="none" cap="none" strike="noStrike">
                <a:solidFill>
                  <a:schemeClr val="dk1"/>
                </a:solidFill>
                <a:latin typeface="Arial"/>
                <a:ea typeface="Arial"/>
                <a:cs typeface="Arial"/>
                <a:sym typeface="Arial"/>
              </a:endParaRPr>
            </a:p>
          </p:txBody>
        </p:sp>
        <p:sp>
          <p:nvSpPr>
            <p:cNvPr id="778" name="Google Shape;778;p114"/>
            <p:cNvSpPr/>
            <p:nvPr/>
          </p:nvSpPr>
          <p:spPr>
            <a:xfrm>
              <a:off x="1144800" y="1361160"/>
              <a:ext cx="978120" cy="364680"/>
            </a:xfrm>
            <a:prstGeom prst="rect">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10, 20 </a:t>
              </a:r>
              <a:endParaRPr b="0" i="0" sz="1800" u="none" cap="none" strike="noStrike">
                <a:solidFill>
                  <a:schemeClr val="dk1"/>
                </a:solidFill>
                <a:latin typeface="Arial"/>
                <a:ea typeface="Arial"/>
                <a:cs typeface="Arial"/>
                <a:sym typeface="Arial"/>
              </a:endParaRPr>
            </a:p>
          </p:txBody>
        </p:sp>
        <p:sp>
          <p:nvSpPr>
            <p:cNvPr id="779" name="Google Shape;779;p114"/>
            <p:cNvSpPr/>
            <p:nvPr/>
          </p:nvSpPr>
          <p:spPr>
            <a:xfrm>
              <a:off x="949320" y="1818360"/>
              <a:ext cx="1414080" cy="36468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10, 20, 30 </a:t>
              </a:r>
              <a:endParaRPr b="0" i="0" sz="1800" u="none" cap="none" strike="noStrike">
                <a:solidFill>
                  <a:schemeClr val="dk1"/>
                </a:solidFill>
                <a:latin typeface="Arial"/>
                <a:ea typeface="Arial"/>
                <a:cs typeface="Arial"/>
                <a:sym typeface="Arial"/>
              </a:endParaRPr>
            </a:p>
          </p:txBody>
        </p:sp>
        <p:sp>
          <p:nvSpPr>
            <p:cNvPr id="780" name="Google Shape;780;p114"/>
            <p:cNvSpPr/>
            <p:nvPr/>
          </p:nvSpPr>
          <p:spPr>
            <a:xfrm>
              <a:off x="951840" y="2275560"/>
              <a:ext cx="1414080" cy="364680"/>
            </a:xfrm>
            <a:prstGeom prst="rect">
              <a:avLst/>
            </a:prstGeom>
            <a:gradFill>
              <a:gsLst>
                <a:gs pos="0">
                  <a:srgbClr val="5E437F"/>
                </a:gs>
                <a:gs pos="100000">
                  <a:srgbClr val="7B57A5"/>
                </a:gs>
              </a:gsLst>
              <a:lin ang="16200000" scaled="0"/>
            </a:gradFill>
            <a:ln cap="flat" cmpd="sng" w="9525">
              <a:solidFill>
                <a:srgbClr val="7D5FA0"/>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10.5, 20.0 </a:t>
              </a:r>
              <a:endParaRPr b="0" i="0" sz="1800" u="none" cap="none" strike="noStrike">
                <a:solidFill>
                  <a:schemeClr val="dk1"/>
                </a:solidFill>
                <a:latin typeface="Arial"/>
                <a:ea typeface="Arial"/>
                <a:cs typeface="Arial"/>
                <a:sym typeface="Arial"/>
              </a:endParaRPr>
            </a:p>
          </p:txBody>
        </p:sp>
        <p:sp>
          <p:nvSpPr>
            <p:cNvPr id="781" name="Google Shape;781;p114"/>
            <p:cNvSpPr/>
            <p:nvPr/>
          </p:nvSpPr>
          <p:spPr>
            <a:xfrm>
              <a:off x="659160" y="2730240"/>
              <a:ext cx="2067840" cy="364680"/>
            </a:xfrm>
            <a:prstGeom prst="rect">
              <a:avLst/>
            </a:prstGeom>
            <a:gradFill>
              <a:gsLst>
                <a:gs pos="0">
                  <a:srgbClr val="779637"/>
                </a:gs>
                <a:gs pos="100000">
                  <a:srgbClr val="9BC348"/>
                </a:gs>
              </a:gsLst>
              <a:lin ang="16200000" scaled="0"/>
            </a:gradFill>
            <a:ln cap="flat" cmpd="sng" w="9525">
              <a:solidFill>
                <a:srgbClr val="98B855"/>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10.5, 20.0, 30.5 </a:t>
              </a:r>
              <a:endParaRPr b="0" i="0" sz="1800" u="none" cap="none" strike="noStrike">
                <a:solidFill>
                  <a:schemeClr val="dk1"/>
                </a:solidFill>
                <a:latin typeface="Arial"/>
                <a:ea typeface="Arial"/>
                <a:cs typeface="Arial"/>
                <a:sym typeface="Arial"/>
              </a:endParaRPr>
            </a:p>
          </p:txBody>
        </p:sp>
        <p:sp>
          <p:nvSpPr>
            <p:cNvPr id="782" name="Google Shape;782;p114"/>
            <p:cNvSpPr/>
            <p:nvPr/>
          </p:nvSpPr>
          <p:spPr>
            <a:xfrm>
              <a:off x="1047960" y="3189960"/>
              <a:ext cx="1196280" cy="364680"/>
            </a:xfrm>
            <a:prstGeom prst="rect">
              <a:avLst/>
            </a:prstGeom>
            <a:gradFill>
              <a:gsLst>
                <a:gs pos="0">
                  <a:srgbClr val="9C2F2C"/>
                </a:gs>
                <a:gs pos="100000">
                  <a:srgbClr val="CB3D39"/>
                </a:gs>
              </a:gsLst>
              <a:lin ang="16200000" scaled="0"/>
            </a:gradFill>
            <a:ln cap="flat" cmpd="sng" w="9525">
              <a:solidFill>
                <a:srgbClr val="BE4B48"/>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10, 20.5 </a:t>
              </a:r>
              <a:endParaRPr b="0" i="0" sz="1800" u="none" cap="none" strike="noStrike">
                <a:solidFill>
                  <a:schemeClr val="dk1"/>
                </a:solidFill>
                <a:latin typeface="Arial"/>
                <a:ea typeface="Arial"/>
                <a:cs typeface="Arial"/>
                <a:sym typeface="Arial"/>
              </a:endParaRPr>
            </a:p>
          </p:txBody>
        </p:sp>
        <p:sp>
          <p:nvSpPr>
            <p:cNvPr id="783" name="Google Shape;783;p114"/>
            <p:cNvSpPr/>
            <p:nvPr/>
          </p:nvSpPr>
          <p:spPr>
            <a:xfrm>
              <a:off x="1047960" y="3647160"/>
              <a:ext cx="1196280" cy="364680"/>
            </a:xfrm>
            <a:prstGeom prst="rect">
              <a:avLst/>
            </a:prstGeom>
            <a:gradFill>
              <a:gsLst>
                <a:gs pos="0">
                  <a:srgbClr val="2E5F99"/>
                </a:gs>
                <a:gs pos="100000">
                  <a:srgbClr val="3C7AC7"/>
                </a:gs>
              </a:gsLst>
              <a:lin ang="16200000" scaled="0"/>
            </a:gradFill>
            <a:ln cap="flat" cmpd="sng" w="9525">
              <a:solidFill>
                <a:srgbClr val="4A7EBB"/>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20.5, 10 </a:t>
              </a:r>
              <a:endParaRPr b="0" i="0" sz="1800" u="none" cap="none" strike="noStrike">
                <a:solidFill>
                  <a:schemeClr val="dk1"/>
                </a:solidFill>
                <a:latin typeface="Arial"/>
                <a:ea typeface="Arial"/>
                <a:cs typeface="Arial"/>
                <a:sym typeface="Arial"/>
              </a:endParaRPr>
            </a:p>
          </p:txBody>
        </p:sp>
        <p:sp>
          <p:nvSpPr>
            <p:cNvPr id="784" name="Google Shape;784;p114"/>
            <p:cNvSpPr/>
            <p:nvPr/>
          </p:nvSpPr>
          <p:spPr>
            <a:xfrm>
              <a:off x="2109600" y="1437480"/>
              <a:ext cx="1684080" cy="22824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4"/>
            <p:cNvSpPr/>
            <p:nvPr/>
          </p:nvSpPr>
          <p:spPr>
            <a:xfrm>
              <a:off x="2362320" y="1894680"/>
              <a:ext cx="1431360" cy="22824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4"/>
            <p:cNvSpPr/>
            <p:nvPr/>
          </p:nvSpPr>
          <p:spPr>
            <a:xfrm>
              <a:off x="2362320" y="2351880"/>
              <a:ext cx="1431360" cy="22824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4"/>
            <p:cNvSpPr/>
            <p:nvPr/>
          </p:nvSpPr>
          <p:spPr>
            <a:xfrm>
              <a:off x="2698920" y="2809080"/>
              <a:ext cx="1094400" cy="22824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4"/>
            <p:cNvSpPr/>
            <p:nvPr/>
          </p:nvSpPr>
          <p:spPr>
            <a:xfrm>
              <a:off x="2278080" y="3266280"/>
              <a:ext cx="1515600" cy="22824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4"/>
            <p:cNvSpPr/>
            <p:nvPr/>
          </p:nvSpPr>
          <p:spPr>
            <a:xfrm>
              <a:off x="2278080" y="3723480"/>
              <a:ext cx="1515600" cy="228240"/>
            </a:xfrm>
            <a:prstGeom prst="rightArrow">
              <a:avLst>
                <a:gd fmla="val 50000" name="adj1"/>
                <a:gd fmla="val 50000" name="adj2"/>
              </a:avLst>
            </a:prstGeom>
            <a:gradFill>
              <a:gsLst>
                <a:gs pos="0">
                  <a:srgbClr val="000000"/>
                </a:gs>
                <a:gs pos="80000">
                  <a:srgbClr val="000000"/>
                </a:gs>
                <a:gs pos="100000">
                  <a:srgbClr val="000000"/>
                </a:gs>
              </a:gsLst>
              <a:lin ang="16200000" scaled="0"/>
            </a:gradFill>
            <a:ln cap="flat" cmpd="sng" w="9525">
              <a:solidFill>
                <a:schemeClr val="dk1"/>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5"/>
          <p:cNvSpPr txBox="1"/>
          <p:nvPr/>
        </p:nvSpPr>
        <p:spPr>
          <a:xfrm>
            <a:off x="387225" y="51175"/>
            <a:ext cx="69846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3500" u="none" cap="none" strike="noStrike">
                <a:solidFill>
                  <a:srgbClr val="000000"/>
                </a:solidFill>
                <a:latin typeface="Calibri"/>
                <a:ea typeface="Calibri"/>
                <a:cs typeface="Calibri"/>
                <a:sym typeface="Calibri"/>
              </a:rPr>
              <a:t>Can we overload </a:t>
            </a:r>
            <a:r>
              <a:rPr lang="en-CA" sz="3500">
                <a:latin typeface="Calibri"/>
                <a:ea typeface="Calibri"/>
                <a:cs typeface="Calibri"/>
                <a:sym typeface="Calibri"/>
              </a:rPr>
              <a:t>the </a:t>
            </a:r>
            <a:r>
              <a:rPr b="0" i="0" lang="en-CA" sz="3500" u="none" cap="none" strike="noStrike">
                <a:solidFill>
                  <a:srgbClr val="000000"/>
                </a:solidFill>
                <a:latin typeface="Calibri"/>
                <a:ea typeface="Calibri"/>
                <a:cs typeface="Calibri"/>
                <a:sym typeface="Calibri"/>
              </a:rPr>
              <a:t>main() method?</a:t>
            </a:r>
            <a:endParaRPr sz="1300"/>
          </a:p>
        </p:txBody>
      </p:sp>
      <p:sp>
        <p:nvSpPr>
          <p:cNvPr id="795" name="Google Shape;795;p115"/>
          <p:cNvSpPr txBox="1"/>
          <p:nvPr/>
        </p:nvSpPr>
        <p:spPr>
          <a:xfrm>
            <a:off x="497550" y="819000"/>
            <a:ext cx="8068200" cy="3875400"/>
          </a:xfrm>
          <a:prstGeom prst="rect">
            <a:avLst/>
          </a:prstGeom>
          <a:noFill/>
          <a:ln>
            <a:noFill/>
          </a:ln>
        </p:spPr>
        <p:txBody>
          <a:bodyPr anchorCtr="0" anchor="t" bIns="45700" lIns="91425" spcFirstLastPara="1" rIns="91425" wrap="square" tIns="45700">
            <a:normAutofit/>
          </a:bodyPr>
          <a:lstStyle/>
          <a:p>
            <a:pPr indent="-374470" lvl="0" marL="343080" marR="0" rtl="0" algn="just">
              <a:lnSpc>
                <a:spcPct val="115000"/>
              </a:lnSpc>
              <a:spcBef>
                <a:spcPts val="0"/>
              </a:spcBef>
              <a:spcAft>
                <a:spcPts val="0"/>
              </a:spcAft>
              <a:buClr>
                <a:srgbClr val="00B050"/>
              </a:buClr>
              <a:buSzPts val="2000"/>
              <a:buFont typeface="Arial"/>
              <a:buChar char="➢"/>
            </a:pPr>
            <a:r>
              <a:rPr b="1" i="0" lang="en-CA" sz="2000" u="none" cap="none" strike="noStrike">
                <a:solidFill>
                  <a:srgbClr val="00B050"/>
                </a:solidFill>
                <a:latin typeface="Calibri"/>
                <a:ea typeface="Calibri"/>
                <a:cs typeface="Calibri"/>
                <a:sym typeface="Calibri"/>
              </a:rPr>
              <a:t>Yes.</a:t>
            </a:r>
            <a:r>
              <a:rPr b="0" i="0" lang="en-CA" sz="2000" u="none" cap="none" strike="noStrike">
                <a:solidFill>
                  <a:srgbClr val="000000"/>
                </a:solidFill>
                <a:latin typeface="Calibri"/>
                <a:ea typeface="Calibri"/>
                <a:cs typeface="Calibri"/>
                <a:sym typeface="Calibri"/>
              </a:rPr>
              <a:t> </a:t>
            </a:r>
            <a:r>
              <a:rPr lang="en-CA" sz="2000">
                <a:latin typeface="Calibri"/>
                <a:ea typeface="Calibri"/>
                <a:cs typeface="Calibri"/>
                <a:sym typeface="Calibri"/>
              </a:rPr>
              <a:t>You can have any number of main methods in a class by method overloading. But the JVM calls only the main() method that takes the string array as a parameter. </a:t>
            </a:r>
            <a:endParaRPr sz="1900"/>
          </a:p>
        </p:txBody>
      </p:sp>
      <p:sp>
        <p:nvSpPr>
          <p:cNvPr id="796" name="Google Shape;796;p115"/>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797" name="Google Shape;797;p115"/>
          <p:cNvSpPr/>
          <p:nvPr/>
        </p:nvSpPr>
        <p:spPr>
          <a:xfrm>
            <a:off x="1828950" y="1983180"/>
            <a:ext cx="5486100" cy="26304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TestOverloading{</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 </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"main with String[]"</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"main with String"</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 </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"main without args"</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6"/>
          <p:cNvSpPr txBox="1"/>
          <p:nvPr/>
        </p:nvSpPr>
        <p:spPr>
          <a:xfrm>
            <a:off x="350700" y="41200"/>
            <a:ext cx="5019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static</a:t>
            </a:r>
            <a:r>
              <a:rPr b="0" i="0" lang="en-CA" sz="4000" u="none" cap="none" strike="noStrike">
                <a:solidFill>
                  <a:srgbClr val="000000"/>
                </a:solidFill>
                <a:latin typeface="Calibri"/>
                <a:ea typeface="Calibri"/>
                <a:cs typeface="Calibri"/>
                <a:sym typeface="Calibri"/>
              </a:rPr>
              <a:t> keyword</a:t>
            </a:r>
            <a:endParaRPr sz="1800"/>
          </a:p>
        </p:txBody>
      </p:sp>
      <p:sp>
        <p:nvSpPr>
          <p:cNvPr id="803" name="Google Shape;803;p116"/>
          <p:cNvSpPr txBox="1"/>
          <p:nvPr/>
        </p:nvSpPr>
        <p:spPr>
          <a:xfrm>
            <a:off x="518725" y="884050"/>
            <a:ext cx="6823800" cy="957000"/>
          </a:xfrm>
          <a:prstGeom prst="rect">
            <a:avLst/>
          </a:prstGeom>
          <a:noFill/>
          <a:ln>
            <a:noFill/>
          </a:ln>
        </p:spPr>
        <p:txBody>
          <a:bodyPr anchorCtr="0" anchor="t" bIns="45700" lIns="91425" spcFirstLastPara="1" rIns="91425" wrap="square" tIns="45700">
            <a:normAutofit/>
          </a:bodyPr>
          <a:lstStyle/>
          <a:p>
            <a:pPr indent="-355420" lvl="0" marL="343080" marR="0" rtl="0" algn="l">
              <a:lnSpc>
                <a:spcPct val="115000"/>
              </a:lnSpc>
              <a:spcBef>
                <a:spcPts val="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The</a:t>
            </a:r>
            <a:r>
              <a:rPr lang="en-CA" sz="2000">
                <a:latin typeface="Calibri"/>
                <a:ea typeface="Calibri"/>
                <a:cs typeface="Calibri"/>
                <a:sym typeface="Calibri"/>
              </a:rPr>
              <a:t> </a:t>
            </a:r>
            <a:r>
              <a:rPr i="1" lang="en-CA" sz="2000" u="none" cap="none" strike="noStrike">
                <a:solidFill>
                  <a:srgbClr val="000000"/>
                </a:solidFill>
                <a:latin typeface="Calibri"/>
                <a:ea typeface="Calibri"/>
                <a:cs typeface="Calibri"/>
                <a:sym typeface="Calibri"/>
              </a:rPr>
              <a:t>static</a:t>
            </a:r>
            <a:r>
              <a:rPr i="0" lang="en-CA" sz="2000" u="none" cap="none" strike="noStrike">
                <a:solidFill>
                  <a:srgbClr val="000000"/>
                </a:solidFill>
                <a:latin typeface="Calibri"/>
                <a:ea typeface="Calibri"/>
                <a:cs typeface="Calibri"/>
                <a:sym typeface="Calibri"/>
              </a:rPr>
              <a:t> keyword</a:t>
            </a:r>
            <a:r>
              <a:rPr b="0" i="0" lang="en-CA" sz="2000" u="none" cap="none" strike="noStrike">
                <a:solidFill>
                  <a:srgbClr val="000000"/>
                </a:solidFill>
                <a:latin typeface="Calibri"/>
                <a:ea typeface="Calibri"/>
                <a:cs typeface="Calibri"/>
                <a:sym typeface="Calibri"/>
              </a:rPr>
              <a:t> is used for memory management mainly. </a:t>
            </a:r>
            <a:endParaRPr sz="2000"/>
          </a:p>
          <a:p>
            <a:pPr indent="-355420" lvl="0" marL="343080" marR="0" rtl="0" algn="l">
              <a:lnSpc>
                <a:spcPct val="115000"/>
              </a:lnSpc>
              <a:spcBef>
                <a:spcPts val="36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We can apply </a:t>
            </a:r>
            <a:r>
              <a:rPr b="0" i="1" lang="en-CA" sz="2000" u="none" cap="none" strike="noStrike">
                <a:solidFill>
                  <a:srgbClr val="000000"/>
                </a:solidFill>
                <a:latin typeface="Calibri"/>
                <a:ea typeface="Calibri"/>
                <a:cs typeface="Calibri"/>
                <a:sym typeface="Calibri"/>
              </a:rPr>
              <a:t>static</a:t>
            </a:r>
            <a:r>
              <a:rPr b="0" i="0" lang="en-CA" sz="2000" u="none" cap="none" strike="noStrike">
                <a:solidFill>
                  <a:srgbClr val="000000"/>
                </a:solidFill>
                <a:latin typeface="Calibri"/>
                <a:ea typeface="Calibri"/>
                <a:cs typeface="Calibri"/>
                <a:sym typeface="Calibri"/>
              </a:rPr>
              <a:t> keyword </a:t>
            </a:r>
            <a:r>
              <a:rPr lang="en-CA" sz="2000">
                <a:latin typeface="Calibri"/>
                <a:ea typeface="Calibri"/>
                <a:cs typeface="Calibri"/>
                <a:sym typeface="Calibri"/>
              </a:rPr>
              <a:t>on</a:t>
            </a:r>
            <a:r>
              <a:rPr b="0" i="0" lang="en-CA" sz="2000" u="none" cap="none" strike="noStrike">
                <a:solidFill>
                  <a:srgbClr val="000000"/>
                </a:solidFill>
                <a:latin typeface="Calibri"/>
                <a:ea typeface="Calibri"/>
                <a:cs typeface="Calibri"/>
                <a:sym typeface="Calibri"/>
              </a:rPr>
              <a:t> variables and methods only.</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7"/>
          <p:cNvSpPr/>
          <p:nvPr/>
        </p:nvSpPr>
        <p:spPr>
          <a:xfrm>
            <a:off x="3828665" y="799450"/>
            <a:ext cx="934200" cy="273000"/>
          </a:xfrm>
          <a:prstGeom prst="rect">
            <a:avLst/>
          </a:prstGeom>
          <a:gradFill>
            <a:gsLst>
              <a:gs pos="0">
                <a:srgbClr val="2988A1"/>
              </a:gs>
              <a:gs pos="100000">
                <a:srgbClr val="36B0D1"/>
              </a:gs>
            </a:gsLst>
            <a:lin ang="16200000" scaled="0"/>
          </a:gradFill>
          <a:ln cap="flat" cmpd="sng" w="9525">
            <a:solidFill>
              <a:srgbClr val="BD4B48"/>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Employee</a:t>
            </a:r>
            <a:endParaRPr b="0" i="0" sz="1200" u="none" cap="none" strike="noStrike">
              <a:solidFill>
                <a:schemeClr val="dk1"/>
              </a:solidFill>
              <a:latin typeface="Arial"/>
              <a:ea typeface="Arial"/>
              <a:cs typeface="Arial"/>
              <a:sym typeface="Arial"/>
            </a:endParaRPr>
          </a:p>
        </p:txBody>
      </p:sp>
      <p:sp>
        <p:nvSpPr>
          <p:cNvPr id="809" name="Google Shape;809;p117"/>
          <p:cNvSpPr/>
          <p:nvPr/>
        </p:nvSpPr>
        <p:spPr>
          <a:xfrm>
            <a:off x="3149900" y="1137563"/>
            <a:ext cx="2291700" cy="8205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int</a:t>
            </a:r>
            <a:r>
              <a:rPr b="0" i="0" lang="en-CA" sz="1200" u="none" cap="none" strike="noStrike">
                <a:solidFill>
                  <a:srgbClr val="000000"/>
                </a:solidFill>
                <a:latin typeface="Calibri"/>
                <a:ea typeface="Calibri"/>
                <a:cs typeface="Calibri"/>
                <a:sym typeface="Calibri"/>
              </a:rPr>
              <a:t> empno;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String</a:t>
            </a:r>
            <a:r>
              <a:rPr b="0" i="0" lang="en-CA" sz="1200" u="none" cap="none" strike="noStrike">
                <a:solidFill>
                  <a:srgbClr val="000000"/>
                </a:solidFill>
                <a:latin typeface="Calibri"/>
                <a:ea typeface="Calibri"/>
                <a:cs typeface="Calibri"/>
                <a:sym typeface="Calibri"/>
              </a:rPr>
              <a:t> ename;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int</a:t>
            </a:r>
            <a:r>
              <a:rPr b="0" i="0" lang="en-CA" sz="1200" u="none" cap="none" strike="noStrike">
                <a:solidFill>
                  <a:srgbClr val="000000"/>
                </a:solidFill>
                <a:latin typeface="Calibri"/>
                <a:ea typeface="Calibri"/>
                <a:cs typeface="Calibri"/>
                <a:sym typeface="Calibri"/>
              </a:rPr>
              <a:t> deptno;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void</a:t>
            </a:r>
            <a:r>
              <a:rPr b="0" i="0" lang="en-CA" sz="1200" u="none" cap="none" strike="noStrike">
                <a:solidFill>
                  <a:srgbClr val="000000"/>
                </a:solidFill>
                <a:latin typeface="Calibri"/>
                <a:ea typeface="Calibri"/>
                <a:cs typeface="Calibri"/>
                <a:sym typeface="Calibri"/>
              </a:rPr>
              <a:t> bonus()</a:t>
            </a:r>
            <a:endParaRPr b="0" i="0" sz="1200" u="none" cap="none" strike="noStrike">
              <a:solidFill>
                <a:schemeClr val="dk1"/>
              </a:solidFill>
              <a:latin typeface="Arial"/>
              <a:ea typeface="Arial"/>
              <a:cs typeface="Arial"/>
              <a:sym typeface="Arial"/>
            </a:endParaRPr>
          </a:p>
        </p:txBody>
      </p:sp>
      <p:sp>
        <p:nvSpPr>
          <p:cNvPr id="810" name="Google Shape;810;p117"/>
          <p:cNvSpPr/>
          <p:nvPr/>
        </p:nvSpPr>
        <p:spPr>
          <a:xfrm>
            <a:off x="1746620" y="2317282"/>
            <a:ext cx="615600" cy="273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emp1</a:t>
            </a:r>
            <a:endParaRPr b="0" i="0" sz="1200" u="none" cap="none" strike="noStrike">
              <a:solidFill>
                <a:schemeClr val="dk1"/>
              </a:solidFill>
              <a:latin typeface="Arial"/>
              <a:ea typeface="Arial"/>
              <a:cs typeface="Arial"/>
              <a:sym typeface="Arial"/>
            </a:endParaRPr>
          </a:p>
        </p:txBody>
      </p:sp>
      <p:sp>
        <p:nvSpPr>
          <p:cNvPr id="811" name="Google Shape;811;p117"/>
          <p:cNvSpPr/>
          <p:nvPr/>
        </p:nvSpPr>
        <p:spPr>
          <a:xfrm>
            <a:off x="1174580" y="2661443"/>
            <a:ext cx="1904700" cy="8205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int empno=101;</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String name=“John”;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int deptno=10;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void bonus()</a:t>
            </a:r>
            <a:endParaRPr b="0" i="0" sz="1200" u="none" cap="none" strike="noStrike">
              <a:solidFill>
                <a:schemeClr val="dk1"/>
              </a:solidFill>
              <a:latin typeface="Arial"/>
              <a:ea typeface="Arial"/>
              <a:cs typeface="Arial"/>
              <a:sym typeface="Arial"/>
            </a:endParaRPr>
          </a:p>
        </p:txBody>
      </p:sp>
      <p:sp>
        <p:nvSpPr>
          <p:cNvPr id="812" name="Google Shape;812;p117"/>
          <p:cNvSpPr/>
          <p:nvPr/>
        </p:nvSpPr>
        <p:spPr>
          <a:xfrm>
            <a:off x="4157900" y="2311163"/>
            <a:ext cx="615600" cy="273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emp2</a:t>
            </a:r>
            <a:endParaRPr b="0" i="0" sz="1200" u="none" cap="none" strike="noStrike">
              <a:solidFill>
                <a:schemeClr val="dk1"/>
              </a:solidFill>
              <a:latin typeface="Arial"/>
              <a:ea typeface="Arial"/>
              <a:cs typeface="Arial"/>
              <a:sym typeface="Arial"/>
            </a:endParaRPr>
          </a:p>
        </p:txBody>
      </p:sp>
      <p:sp>
        <p:nvSpPr>
          <p:cNvPr id="813" name="Google Shape;813;p117"/>
          <p:cNvSpPr/>
          <p:nvPr/>
        </p:nvSpPr>
        <p:spPr>
          <a:xfrm>
            <a:off x="3536900" y="2655322"/>
            <a:ext cx="1904700" cy="8205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int empno=102;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String name=“David”;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int deptno=20;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void bonus()</a:t>
            </a:r>
            <a:endParaRPr b="0" i="0" sz="1200" u="none" cap="none" strike="noStrike">
              <a:solidFill>
                <a:schemeClr val="dk1"/>
              </a:solidFill>
              <a:latin typeface="Arial"/>
              <a:ea typeface="Arial"/>
              <a:cs typeface="Arial"/>
              <a:sym typeface="Arial"/>
            </a:endParaRPr>
          </a:p>
        </p:txBody>
      </p:sp>
      <p:sp>
        <p:nvSpPr>
          <p:cNvPr id="814" name="Google Shape;814;p117"/>
          <p:cNvSpPr/>
          <p:nvPr/>
        </p:nvSpPr>
        <p:spPr>
          <a:xfrm>
            <a:off x="6584300" y="2317282"/>
            <a:ext cx="615600" cy="273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emp3</a:t>
            </a:r>
            <a:endParaRPr b="0" i="0" sz="1200" u="none" cap="none" strike="noStrike">
              <a:solidFill>
                <a:schemeClr val="dk1"/>
              </a:solidFill>
              <a:latin typeface="Arial"/>
              <a:ea typeface="Arial"/>
              <a:cs typeface="Arial"/>
              <a:sym typeface="Arial"/>
            </a:endParaRPr>
          </a:p>
        </p:txBody>
      </p:sp>
      <p:sp>
        <p:nvSpPr>
          <p:cNvPr id="815" name="Google Shape;815;p117"/>
          <p:cNvSpPr/>
          <p:nvPr/>
        </p:nvSpPr>
        <p:spPr>
          <a:xfrm>
            <a:off x="5975180" y="2655322"/>
            <a:ext cx="1904700" cy="8205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int empno=103;</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String name=“Scott”;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int deptno=10;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void bonus()</a:t>
            </a:r>
            <a:endParaRPr b="0" i="0" sz="1200" u="none" cap="none" strike="noStrike">
              <a:solidFill>
                <a:schemeClr val="dk1"/>
              </a:solidFill>
              <a:latin typeface="Arial"/>
              <a:ea typeface="Arial"/>
              <a:cs typeface="Arial"/>
              <a:sym typeface="Arial"/>
            </a:endParaRPr>
          </a:p>
        </p:txBody>
      </p:sp>
      <p:sp>
        <p:nvSpPr>
          <p:cNvPr id="816" name="Google Shape;816;p117"/>
          <p:cNvSpPr/>
          <p:nvPr/>
        </p:nvSpPr>
        <p:spPr>
          <a:xfrm>
            <a:off x="1030580" y="2213963"/>
            <a:ext cx="2209200" cy="1447500"/>
          </a:xfrm>
          <a:prstGeom prst="roundRect">
            <a:avLst>
              <a:gd fmla="val 16667" name="adj"/>
            </a:avLst>
          </a:prstGeom>
          <a:noFill/>
          <a:ln cap="flat" cmpd="sng" w="57225">
            <a:solidFill>
              <a:schemeClr val="accent6"/>
            </a:solidFill>
            <a:prstDash val="solid"/>
            <a:round/>
            <a:headEnd len="sm" w="sm" type="none"/>
            <a:tailEnd len="sm" w="sm" type="none"/>
          </a:ln>
          <a:effectLst>
            <a:outerShdw blurRad="50800" rotWithShape="0" algn="tl"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7"/>
          <p:cNvSpPr/>
          <p:nvPr/>
        </p:nvSpPr>
        <p:spPr>
          <a:xfrm>
            <a:off x="3392540" y="2213963"/>
            <a:ext cx="2209200" cy="1447500"/>
          </a:xfrm>
          <a:prstGeom prst="roundRect">
            <a:avLst>
              <a:gd fmla="val 16667" name="adj"/>
            </a:avLst>
          </a:prstGeom>
          <a:noFill/>
          <a:ln cap="flat" cmpd="sng" w="57225">
            <a:solidFill>
              <a:schemeClr val="accent6"/>
            </a:solidFill>
            <a:prstDash val="solid"/>
            <a:round/>
            <a:headEnd len="sm" w="sm" type="none"/>
            <a:tailEnd len="sm" w="sm" type="none"/>
          </a:ln>
          <a:effectLst>
            <a:outerShdw blurRad="50800" rotWithShape="0" algn="tl"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7"/>
          <p:cNvSpPr/>
          <p:nvPr/>
        </p:nvSpPr>
        <p:spPr>
          <a:xfrm>
            <a:off x="5831175" y="2213963"/>
            <a:ext cx="2209200" cy="1447500"/>
          </a:xfrm>
          <a:prstGeom prst="roundRect">
            <a:avLst>
              <a:gd fmla="val 16667" name="adj"/>
            </a:avLst>
          </a:prstGeom>
          <a:noFill/>
          <a:ln cap="flat" cmpd="sng" w="57225">
            <a:solidFill>
              <a:schemeClr val="accent6"/>
            </a:solidFill>
            <a:prstDash val="solid"/>
            <a:round/>
            <a:headEnd len="sm" w="sm" type="none"/>
            <a:tailEnd len="sm" w="sm" type="none"/>
          </a:ln>
          <a:effectLst>
            <a:outerShdw blurRad="50800" rotWithShape="0" algn="tl"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117"/>
          <p:cNvCxnSpPr/>
          <p:nvPr/>
        </p:nvCxnSpPr>
        <p:spPr>
          <a:xfrm>
            <a:off x="2047940" y="2061682"/>
            <a:ext cx="5029200" cy="15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820" name="Google Shape;820;p117"/>
          <p:cNvSpPr/>
          <p:nvPr/>
        </p:nvSpPr>
        <p:spPr>
          <a:xfrm rot="5400000">
            <a:off x="1987663" y="2136553"/>
            <a:ext cx="150120" cy="378"/>
          </a:xfrm>
          <a:custGeom>
            <a:rect b="b" l="l" r="r" t="t"/>
            <a:pathLst>
              <a:path extrusionOk="0" h="21600" w="21600">
                <a:moveTo>
                  <a:pt x="0" y="0"/>
                </a:moveTo>
                <a:lnTo>
                  <a:pt x="21600" y="21600"/>
                </a:lnTo>
              </a:path>
            </a:pathLst>
          </a:custGeom>
          <a:noFill/>
          <a:ln cap="flat" cmpd="sng" w="25400">
            <a:solidFill>
              <a:schemeClr val="dk1"/>
            </a:solidFill>
            <a:prstDash val="solid"/>
            <a:round/>
            <a:headEnd len="sm" w="sm" type="none"/>
            <a:tailEnd len="med" w="med" type="stealth"/>
          </a:ln>
          <a:effectLst>
            <a:outerShdw blurRad="40000" rotWithShape="0" dir="5400000" dist="20160">
              <a:srgbClr val="000000">
                <a:alpha val="37647"/>
              </a:srgbClr>
            </a:outerShdw>
          </a:effectLst>
        </p:spPr>
      </p:sp>
      <p:sp>
        <p:nvSpPr>
          <p:cNvPr id="821" name="Google Shape;821;p117"/>
          <p:cNvSpPr/>
          <p:nvPr/>
        </p:nvSpPr>
        <p:spPr>
          <a:xfrm rot="5400000">
            <a:off x="7002971" y="2136553"/>
            <a:ext cx="150120" cy="378"/>
          </a:xfrm>
          <a:custGeom>
            <a:rect b="b" l="l" r="r" t="t"/>
            <a:pathLst>
              <a:path extrusionOk="0" h="21600" w="21600">
                <a:moveTo>
                  <a:pt x="0" y="0"/>
                </a:moveTo>
                <a:lnTo>
                  <a:pt x="21600" y="21600"/>
                </a:lnTo>
              </a:path>
            </a:pathLst>
          </a:custGeom>
          <a:noFill/>
          <a:ln cap="flat" cmpd="sng" w="25400">
            <a:solidFill>
              <a:schemeClr val="dk1"/>
            </a:solidFill>
            <a:prstDash val="solid"/>
            <a:round/>
            <a:headEnd len="sm" w="sm" type="none"/>
            <a:tailEnd len="med" w="med" type="stealth"/>
          </a:ln>
          <a:effectLst>
            <a:outerShdw blurRad="40000" rotWithShape="0" dir="5400000" dist="20160">
              <a:srgbClr val="000000">
                <a:alpha val="37647"/>
              </a:srgbClr>
            </a:outerShdw>
          </a:effectLst>
        </p:spPr>
      </p:sp>
      <p:sp>
        <p:nvSpPr>
          <p:cNvPr id="822" name="Google Shape;822;p117"/>
          <p:cNvSpPr/>
          <p:nvPr/>
        </p:nvSpPr>
        <p:spPr>
          <a:xfrm flipH="1" rot="-5400000">
            <a:off x="4300109" y="2135834"/>
            <a:ext cx="151902" cy="3240"/>
          </a:xfrm>
          <a:custGeom>
            <a:rect b="b" l="l" r="r" t="t"/>
            <a:pathLst>
              <a:path extrusionOk="0" h="21600" w="21600">
                <a:moveTo>
                  <a:pt x="0" y="0"/>
                </a:moveTo>
                <a:lnTo>
                  <a:pt x="21600" y="21600"/>
                </a:lnTo>
              </a:path>
            </a:pathLst>
          </a:custGeom>
          <a:noFill/>
          <a:ln cap="flat" cmpd="sng" w="25400">
            <a:solidFill>
              <a:schemeClr val="dk1"/>
            </a:solidFill>
            <a:prstDash val="solid"/>
            <a:round/>
            <a:headEnd len="sm" w="sm" type="none"/>
            <a:tailEnd len="med" w="med" type="stealth"/>
          </a:ln>
          <a:effectLst>
            <a:outerShdw blurRad="40000" rotWithShape="0" dir="5400000" dist="20160">
              <a:srgbClr val="000000">
                <a:alpha val="37647"/>
              </a:srgbClr>
            </a:outerShdw>
          </a:effectLst>
        </p:spPr>
      </p:sp>
      <p:sp>
        <p:nvSpPr>
          <p:cNvPr id="823" name="Google Shape;823;p117"/>
          <p:cNvSpPr/>
          <p:nvPr/>
        </p:nvSpPr>
        <p:spPr>
          <a:xfrm>
            <a:off x="1174580" y="3052403"/>
            <a:ext cx="6552600" cy="228300"/>
          </a:xfrm>
          <a:prstGeom prst="roundRect">
            <a:avLst>
              <a:gd fmla="val 16667" name="adj"/>
            </a:avLst>
          </a:prstGeom>
          <a:noFill/>
          <a:ln cap="flat" cmpd="sng" w="254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7"/>
          <p:cNvSpPr/>
          <p:nvPr/>
        </p:nvSpPr>
        <p:spPr>
          <a:xfrm>
            <a:off x="615525" y="3706300"/>
            <a:ext cx="8112000" cy="976800"/>
          </a:xfrm>
          <a:prstGeom prst="rect">
            <a:avLst/>
          </a:prstGeom>
          <a:noFill/>
          <a:ln>
            <a:noFill/>
          </a:ln>
        </p:spPr>
        <p:txBody>
          <a:bodyPr anchorCtr="0" anchor="t" bIns="45000" lIns="90000" spcFirstLastPara="1" rIns="90000" wrap="square" tIns="45000">
            <a:noAutofit/>
          </a:bodyPr>
          <a:lstStyle/>
          <a:p>
            <a:pPr indent="-349250" lvl="0" marL="457200" marR="0" rtl="0" algn="just">
              <a:lnSpc>
                <a:spcPct val="115000"/>
              </a:lnSpc>
              <a:spcBef>
                <a:spcPts val="0"/>
              </a:spcBef>
              <a:spcAft>
                <a:spcPts val="0"/>
              </a:spcAft>
              <a:buSzPts val="1900"/>
              <a:buFont typeface="Calibri"/>
              <a:buChar char="➢"/>
            </a:pPr>
            <a:r>
              <a:rPr i="0" lang="en-CA" sz="1900" u="none" cap="none" strike="noStrike">
                <a:solidFill>
                  <a:srgbClr val="000000"/>
                </a:solidFill>
                <a:latin typeface="Calibri"/>
                <a:ea typeface="Calibri"/>
                <a:cs typeface="Calibri"/>
                <a:sym typeface="Calibri"/>
              </a:rPr>
              <a:t>E</a:t>
            </a:r>
            <a:r>
              <a:rPr lang="en-CA" sz="1900">
                <a:latin typeface="Calibri"/>
                <a:ea typeface="Calibri"/>
                <a:cs typeface="Calibri"/>
                <a:sym typeface="Calibri"/>
              </a:rPr>
              <a:t>ach</a:t>
            </a:r>
            <a:r>
              <a:rPr i="0" lang="en-CA" sz="1900" u="none" cap="none" strike="noStrike">
                <a:solidFill>
                  <a:srgbClr val="000000"/>
                </a:solidFill>
                <a:latin typeface="Calibri"/>
                <a:ea typeface="Calibri"/>
                <a:cs typeface="Calibri"/>
                <a:sym typeface="Calibri"/>
              </a:rPr>
              <a:t> </a:t>
            </a:r>
            <a:r>
              <a:rPr lang="en-CA" sz="1900">
                <a:latin typeface="Calibri"/>
                <a:ea typeface="Calibri"/>
                <a:cs typeface="Calibri"/>
                <a:sym typeface="Calibri"/>
              </a:rPr>
              <a:t>object</a:t>
            </a:r>
            <a:r>
              <a:rPr i="0" lang="en-CA" sz="1900" u="none" cap="none" strike="noStrike">
                <a:solidFill>
                  <a:srgbClr val="000000"/>
                </a:solidFill>
                <a:latin typeface="Calibri"/>
                <a:ea typeface="Calibri"/>
                <a:cs typeface="Calibri"/>
                <a:sym typeface="Calibri"/>
              </a:rPr>
              <a:t> </a:t>
            </a:r>
            <a:r>
              <a:rPr lang="en-CA" sz="1900">
                <a:latin typeface="Calibri"/>
                <a:ea typeface="Calibri"/>
                <a:cs typeface="Calibri"/>
                <a:sym typeface="Calibri"/>
              </a:rPr>
              <a:t>uses a separate</a:t>
            </a:r>
            <a:r>
              <a:rPr i="0" lang="en-CA" sz="1900" u="none" cap="none" strike="noStrike">
                <a:solidFill>
                  <a:srgbClr val="000000"/>
                </a:solidFill>
                <a:latin typeface="Calibri"/>
                <a:ea typeface="Calibri"/>
                <a:cs typeface="Calibri"/>
                <a:sym typeface="Calibri"/>
              </a:rPr>
              <a:t> of space in memory.</a:t>
            </a:r>
            <a:endParaRPr sz="1900">
              <a:latin typeface="Calibri"/>
              <a:ea typeface="Calibri"/>
              <a:cs typeface="Calibri"/>
              <a:sym typeface="Calibri"/>
            </a:endParaRPr>
          </a:p>
          <a:p>
            <a:pPr indent="-349250" lvl="0" marL="457200" marR="0" rtl="0" algn="just">
              <a:lnSpc>
                <a:spcPct val="115000"/>
              </a:lnSpc>
              <a:spcBef>
                <a:spcPts val="0"/>
              </a:spcBef>
              <a:spcAft>
                <a:spcPts val="0"/>
              </a:spcAft>
              <a:buSzPts val="1900"/>
              <a:buFont typeface="Calibri"/>
              <a:buChar char="➢"/>
            </a:pPr>
            <a:r>
              <a:rPr i="0" lang="en-CA" sz="1900" u="none" cap="none" strike="noStrike">
                <a:solidFill>
                  <a:srgbClr val="000000"/>
                </a:solidFill>
                <a:latin typeface="Calibri"/>
                <a:ea typeface="Calibri"/>
                <a:cs typeface="Calibri"/>
                <a:sym typeface="Calibri"/>
              </a:rPr>
              <a:t>The </a:t>
            </a:r>
            <a:r>
              <a:rPr lang="en-CA" sz="1900">
                <a:latin typeface="Calibri"/>
                <a:ea typeface="Calibri"/>
                <a:cs typeface="Calibri"/>
                <a:sym typeface="Calibri"/>
              </a:rPr>
              <a:t>o</a:t>
            </a:r>
            <a:r>
              <a:rPr i="0" lang="en-CA" sz="1900" u="none" cap="none" strike="noStrike">
                <a:solidFill>
                  <a:srgbClr val="000000"/>
                </a:solidFill>
                <a:latin typeface="Calibri"/>
                <a:ea typeface="Calibri"/>
                <a:cs typeface="Calibri"/>
                <a:sym typeface="Calibri"/>
              </a:rPr>
              <a:t>bjects are independent. So if we modify a variable value in the emp1</a:t>
            </a:r>
            <a:r>
              <a:rPr lang="en-CA" sz="1900">
                <a:latin typeface="Calibri"/>
                <a:ea typeface="Calibri"/>
                <a:cs typeface="Calibri"/>
                <a:sym typeface="Calibri"/>
              </a:rPr>
              <a:t> </a:t>
            </a:r>
            <a:r>
              <a:rPr i="0" lang="en-CA" sz="1900" u="none" cap="none" strike="noStrike">
                <a:solidFill>
                  <a:srgbClr val="000000"/>
                </a:solidFill>
                <a:latin typeface="Calibri"/>
                <a:ea typeface="Calibri"/>
                <a:cs typeface="Calibri"/>
                <a:sym typeface="Calibri"/>
              </a:rPr>
              <a:t>in</a:t>
            </a:r>
            <a:r>
              <a:rPr lang="en-CA" sz="1900">
                <a:latin typeface="Calibri"/>
                <a:ea typeface="Calibri"/>
                <a:cs typeface="Calibri"/>
                <a:sym typeface="Calibri"/>
              </a:rPr>
              <a:t>stance</a:t>
            </a:r>
            <a:r>
              <a:rPr i="0" lang="en-CA" sz="1900" u="none" cap="none" strike="noStrike">
                <a:solidFill>
                  <a:srgbClr val="000000"/>
                </a:solidFill>
                <a:latin typeface="Calibri"/>
                <a:ea typeface="Calibri"/>
                <a:cs typeface="Calibri"/>
                <a:sym typeface="Calibri"/>
              </a:rPr>
              <a:t>, that will not </a:t>
            </a:r>
            <a:r>
              <a:rPr lang="en-CA" sz="1900">
                <a:latin typeface="Calibri"/>
                <a:ea typeface="Calibri"/>
                <a:cs typeface="Calibri"/>
                <a:sym typeface="Calibri"/>
              </a:rPr>
              <a:t>affect</a:t>
            </a:r>
            <a:r>
              <a:rPr i="0" lang="en-CA" sz="1900" u="none" cap="none" strike="noStrike">
                <a:solidFill>
                  <a:srgbClr val="000000"/>
                </a:solidFill>
                <a:latin typeface="Calibri"/>
                <a:ea typeface="Calibri"/>
                <a:cs typeface="Calibri"/>
                <a:sym typeface="Calibri"/>
              </a:rPr>
              <a:t> other </a:t>
            </a:r>
            <a:r>
              <a:rPr lang="en-CA" sz="1900">
                <a:latin typeface="Calibri"/>
                <a:ea typeface="Calibri"/>
                <a:cs typeface="Calibri"/>
                <a:sym typeface="Calibri"/>
              </a:rPr>
              <a:t>instance</a:t>
            </a:r>
            <a:r>
              <a:rPr i="0" lang="en-CA" sz="1900" u="none" cap="none" strike="noStrike">
                <a:solidFill>
                  <a:srgbClr val="000000"/>
                </a:solidFill>
                <a:latin typeface="Calibri"/>
                <a:ea typeface="Calibri"/>
                <a:cs typeface="Calibri"/>
                <a:sym typeface="Calibri"/>
              </a:rPr>
              <a:t>s' variable values.</a:t>
            </a:r>
            <a:endParaRPr i="0" sz="1900" u="none" cap="none" strike="noStrike">
              <a:solidFill>
                <a:schemeClr val="dk1"/>
              </a:solidFill>
              <a:latin typeface="Calibri"/>
              <a:ea typeface="Calibri"/>
              <a:cs typeface="Calibri"/>
              <a:sym typeface="Calibri"/>
            </a:endParaRPr>
          </a:p>
        </p:txBody>
      </p:sp>
      <p:sp>
        <p:nvSpPr>
          <p:cNvPr id="825" name="Google Shape;825;p117"/>
          <p:cNvSpPr txBox="1"/>
          <p:nvPr/>
        </p:nvSpPr>
        <p:spPr>
          <a:xfrm>
            <a:off x="350700" y="41200"/>
            <a:ext cx="5019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static</a:t>
            </a:r>
            <a:r>
              <a:rPr b="0" i="0" lang="en-CA" sz="4000" u="none" cap="none" strike="noStrike">
                <a:solidFill>
                  <a:srgbClr val="000000"/>
                </a:solidFill>
                <a:latin typeface="Calibri"/>
                <a:ea typeface="Calibri"/>
                <a:cs typeface="Calibri"/>
                <a:sym typeface="Calibri"/>
              </a:rPr>
              <a:t> keyword</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8"/>
          <p:cNvSpPr/>
          <p:nvPr/>
        </p:nvSpPr>
        <p:spPr>
          <a:xfrm>
            <a:off x="3778815" y="822788"/>
            <a:ext cx="934200" cy="273000"/>
          </a:xfrm>
          <a:prstGeom prst="rect">
            <a:avLst/>
          </a:prstGeom>
          <a:gradFill>
            <a:gsLst>
              <a:gs pos="0">
                <a:srgbClr val="2988A1"/>
              </a:gs>
              <a:gs pos="100000">
                <a:srgbClr val="36B0D1"/>
              </a:gs>
            </a:gsLst>
            <a:lin ang="16200000" scaled="0"/>
          </a:gradFill>
          <a:ln cap="flat" cmpd="sng" w="9525">
            <a:solidFill>
              <a:srgbClr val="BD4B48"/>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Employee</a:t>
            </a:r>
            <a:endParaRPr b="0" i="0" sz="1200" u="none" cap="none" strike="noStrike">
              <a:solidFill>
                <a:schemeClr val="dk1"/>
              </a:solidFill>
              <a:latin typeface="Arial"/>
              <a:ea typeface="Arial"/>
              <a:cs typeface="Arial"/>
              <a:sym typeface="Arial"/>
            </a:endParaRPr>
          </a:p>
        </p:txBody>
      </p:sp>
      <p:sp>
        <p:nvSpPr>
          <p:cNvPr id="831" name="Google Shape;831;p118"/>
          <p:cNvSpPr/>
          <p:nvPr/>
        </p:nvSpPr>
        <p:spPr>
          <a:xfrm>
            <a:off x="3147375" y="1179188"/>
            <a:ext cx="2291700" cy="8205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int</a:t>
            </a:r>
            <a:r>
              <a:rPr b="0" i="0" lang="en-CA" sz="1200" u="none" cap="none" strike="noStrike">
                <a:solidFill>
                  <a:srgbClr val="000000"/>
                </a:solidFill>
                <a:latin typeface="Calibri"/>
                <a:ea typeface="Calibri"/>
                <a:cs typeface="Calibri"/>
                <a:sym typeface="Calibri"/>
              </a:rPr>
              <a:t> empno;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String</a:t>
            </a:r>
            <a:r>
              <a:rPr b="0" i="0" lang="en-CA" sz="1200" u="none" cap="none" strike="noStrike">
                <a:solidFill>
                  <a:srgbClr val="000000"/>
                </a:solidFill>
                <a:latin typeface="Calibri"/>
                <a:ea typeface="Calibri"/>
                <a:cs typeface="Calibri"/>
                <a:sym typeface="Calibri"/>
              </a:rPr>
              <a:t> ename;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FF0000"/>
                </a:solidFill>
                <a:latin typeface="Calibri"/>
                <a:ea typeface="Calibri"/>
                <a:cs typeface="Calibri"/>
                <a:sym typeface="Calibri"/>
              </a:rPr>
              <a:t>static </a:t>
            </a:r>
            <a:r>
              <a:rPr b="0" i="0" lang="en-CA" sz="1200" u="none" cap="none" strike="noStrike">
                <a:solidFill>
                  <a:srgbClr val="000000"/>
                </a:solidFill>
                <a:latin typeface="Calibri"/>
                <a:ea typeface="Calibri"/>
                <a:cs typeface="Calibri"/>
                <a:sym typeface="Calibri"/>
              </a:rPr>
              <a:t>int deptno;</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void</a:t>
            </a:r>
            <a:r>
              <a:rPr b="0" i="0" lang="en-CA" sz="1200" u="none" cap="none" strike="noStrike">
                <a:solidFill>
                  <a:srgbClr val="000000"/>
                </a:solidFill>
                <a:latin typeface="Calibri"/>
                <a:ea typeface="Calibri"/>
                <a:cs typeface="Calibri"/>
                <a:sym typeface="Calibri"/>
              </a:rPr>
              <a:t> bonus()</a:t>
            </a:r>
            <a:endParaRPr b="0" i="0" sz="1200" u="none" cap="none" strike="noStrike">
              <a:solidFill>
                <a:schemeClr val="dk1"/>
              </a:solidFill>
              <a:latin typeface="Arial"/>
              <a:ea typeface="Arial"/>
              <a:cs typeface="Arial"/>
              <a:sym typeface="Arial"/>
            </a:endParaRPr>
          </a:p>
        </p:txBody>
      </p:sp>
      <p:sp>
        <p:nvSpPr>
          <p:cNvPr id="832" name="Google Shape;832;p118"/>
          <p:cNvSpPr/>
          <p:nvPr/>
        </p:nvSpPr>
        <p:spPr>
          <a:xfrm>
            <a:off x="1744095" y="2358907"/>
            <a:ext cx="615600" cy="273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emp1</a:t>
            </a:r>
            <a:endParaRPr b="0" i="0" sz="1200" u="none" cap="none" strike="noStrike">
              <a:solidFill>
                <a:schemeClr val="dk1"/>
              </a:solidFill>
              <a:latin typeface="Arial"/>
              <a:ea typeface="Arial"/>
              <a:cs typeface="Arial"/>
              <a:sym typeface="Arial"/>
            </a:endParaRPr>
          </a:p>
        </p:txBody>
      </p:sp>
      <p:sp>
        <p:nvSpPr>
          <p:cNvPr id="833" name="Google Shape;833;p118"/>
          <p:cNvSpPr/>
          <p:nvPr/>
        </p:nvSpPr>
        <p:spPr>
          <a:xfrm>
            <a:off x="1172055" y="2703068"/>
            <a:ext cx="1904700" cy="8046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int empno=101;</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String name=“John”;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static int deptno=10;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void bonus()</a:t>
            </a:r>
            <a:endParaRPr b="0" i="0" sz="1200" u="none" cap="none" strike="noStrike">
              <a:solidFill>
                <a:schemeClr val="dk1"/>
              </a:solidFill>
              <a:latin typeface="Arial"/>
              <a:ea typeface="Arial"/>
              <a:cs typeface="Arial"/>
              <a:sym typeface="Arial"/>
            </a:endParaRPr>
          </a:p>
        </p:txBody>
      </p:sp>
      <p:sp>
        <p:nvSpPr>
          <p:cNvPr id="834" name="Google Shape;834;p118"/>
          <p:cNvSpPr/>
          <p:nvPr/>
        </p:nvSpPr>
        <p:spPr>
          <a:xfrm>
            <a:off x="4155375" y="2352788"/>
            <a:ext cx="615600" cy="273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emp2</a:t>
            </a:r>
            <a:endParaRPr b="0" i="0" sz="1200" u="none" cap="none" strike="noStrike">
              <a:solidFill>
                <a:schemeClr val="dk1"/>
              </a:solidFill>
              <a:latin typeface="Arial"/>
              <a:ea typeface="Arial"/>
              <a:cs typeface="Arial"/>
              <a:sym typeface="Arial"/>
            </a:endParaRPr>
          </a:p>
        </p:txBody>
      </p:sp>
      <p:sp>
        <p:nvSpPr>
          <p:cNvPr id="835" name="Google Shape;835;p118"/>
          <p:cNvSpPr/>
          <p:nvPr/>
        </p:nvSpPr>
        <p:spPr>
          <a:xfrm>
            <a:off x="3534375" y="2696947"/>
            <a:ext cx="1904700" cy="8052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int empno=102;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String name=“David”;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static int deptno=10;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void bonus()</a:t>
            </a:r>
            <a:endParaRPr b="0" i="0" sz="1200" u="none" cap="none" strike="noStrike">
              <a:solidFill>
                <a:schemeClr val="dk1"/>
              </a:solidFill>
              <a:latin typeface="Arial"/>
              <a:ea typeface="Arial"/>
              <a:cs typeface="Arial"/>
              <a:sym typeface="Arial"/>
            </a:endParaRPr>
          </a:p>
        </p:txBody>
      </p:sp>
      <p:sp>
        <p:nvSpPr>
          <p:cNvPr id="836" name="Google Shape;836;p118"/>
          <p:cNvSpPr/>
          <p:nvPr/>
        </p:nvSpPr>
        <p:spPr>
          <a:xfrm>
            <a:off x="6581775" y="2358907"/>
            <a:ext cx="615600" cy="273000"/>
          </a:xfrm>
          <a:prstGeom prst="rect">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CA" sz="1200" u="none" cap="none" strike="noStrike">
                <a:solidFill>
                  <a:srgbClr val="FFFFFF"/>
                </a:solidFill>
                <a:latin typeface="Calibri"/>
                <a:ea typeface="Calibri"/>
                <a:cs typeface="Calibri"/>
                <a:sym typeface="Calibri"/>
              </a:rPr>
              <a:t>emp3</a:t>
            </a:r>
            <a:endParaRPr b="0" i="0" sz="1200" u="none" cap="none" strike="noStrike">
              <a:solidFill>
                <a:schemeClr val="dk1"/>
              </a:solidFill>
              <a:latin typeface="Arial"/>
              <a:ea typeface="Arial"/>
              <a:cs typeface="Arial"/>
              <a:sym typeface="Arial"/>
            </a:endParaRPr>
          </a:p>
        </p:txBody>
      </p:sp>
      <p:sp>
        <p:nvSpPr>
          <p:cNvPr id="837" name="Google Shape;837;p118"/>
          <p:cNvSpPr/>
          <p:nvPr/>
        </p:nvSpPr>
        <p:spPr>
          <a:xfrm>
            <a:off x="5972655" y="2696947"/>
            <a:ext cx="1904700" cy="805200"/>
          </a:xfrm>
          <a:prstGeom prst="rect">
            <a:avLst/>
          </a:prstGeom>
          <a:gradFill>
            <a:gsLst>
              <a:gs pos="0">
                <a:srgbClr val="BFECFF"/>
              </a:gs>
              <a:gs pos="100000">
                <a:srgbClr val="E6F7FF"/>
              </a:gs>
            </a:gsLst>
            <a:lin ang="16200000" scaled="0"/>
          </a:gradFill>
          <a:ln cap="flat" cmpd="sng" w="9525">
            <a:solidFill>
              <a:srgbClr val="46AAC4"/>
            </a:solidFill>
            <a:prstDash val="solid"/>
            <a:round/>
            <a:headEnd len="sm" w="sm" type="none"/>
            <a:tailEnd len="sm" w="sm" type="none"/>
          </a:ln>
          <a:effectLst>
            <a:outerShdw blurRad="40000" rotWithShape="0" dir="5400000" dist="20160">
              <a:srgbClr val="000000">
                <a:alpha val="37647"/>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int empno=103;</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String name=“Scott”;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static int deptno=10;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CA" sz="1200" u="none" cap="none" strike="noStrike">
                <a:solidFill>
                  <a:srgbClr val="000000"/>
                </a:solidFill>
                <a:latin typeface="Calibri"/>
                <a:ea typeface="Calibri"/>
                <a:cs typeface="Calibri"/>
                <a:sym typeface="Calibri"/>
              </a:rPr>
              <a:t>void bonus()</a:t>
            </a:r>
            <a:endParaRPr b="0" i="0" sz="1200" u="none" cap="none" strike="noStrike">
              <a:solidFill>
                <a:schemeClr val="dk1"/>
              </a:solidFill>
              <a:latin typeface="Arial"/>
              <a:ea typeface="Arial"/>
              <a:cs typeface="Arial"/>
              <a:sym typeface="Arial"/>
            </a:endParaRPr>
          </a:p>
        </p:txBody>
      </p:sp>
      <p:sp>
        <p:nvSpPr>
          <p:cNvPr id="838" name="Google Shape;838;p118"/>
          <p:cNvSpPr/>
          <p:nvPr/>
        </p:nvSpPr>
        <p:spPr>
          <a:xfrm>
            <a:off x="1028055" y="2255588"/>
            <a:ext cx="2209200" cy="1447500"/>
          </a:xfrm>
          <a:prstGeom prst="roundRect">
            <a:avLst>
              <a:gd fmla="val 16667" name="adj"/>
            </a:avLst>
          </a:prstGeom>
          <a:noFill/>
          <a:ln cap="flat" cmpd="sng" w="57225">
            <a:solidFill>
              <a:schemeClr val="accent6"/>
            </a:solidFill>
            <a:prstDash val="solid"/>
            <a:round/>
            <a:headEnd len="sm" w="sm" type="none"/>
            <a:tailEnd len="sm" w="sm" type="none"/>
          </a:ln>
          <a:effectLst>
            <a:outerShdw blurRad="50800" rotWithShape="0" algn="tl"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8"/>
          <p:cNvSpPr/>
          <p:nvPr/>
        </p:nvSpPr>
        <p:spPr>
          <a:xfrm>
            <a:off x="3390015" y="2255588"/>
            <a:ext cx="2209200" cy="1447500"/>
          </a:xfrm>
          <a:prstGeom prst="roundRect">
            <a:avLst>
              <a:gd fmla="val 16667" name="adj"/>
            </a:avLst>
          </a:prstGeom>
          <a:noFill/>
          <a:ln cap="flat" cmpd="sng" w="57225">
            <a:solidFill>
              <a:schemeClr val="accent6"/>
            </a:solidFill>
            <a:prstDash val="solid"/>
            <a:round/>
            <a:headEnd len="sm" w="sm" type="none"/>
            <a:tailEnd len="sm" w="sm" type="none"/>
          </a:ln>
          <a:effectLst>
            <a:outerShdw blurRad="50800" rotWithShape="0" algn="tl"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8"/>
          <p:cNvSpPr/>
          <p:nvPr/>
        </p:nvSpPr>
        <p:spPr>
          <a:xfrm>
            <a:off x="5828650" y="2255588"/>
            <a:ext cx="2209200" cy="1447500"/>
          </a:xfrm>
          <a:prstGeom prst="roundRect">
            <a:avLst>
              <a:gd fmla="val 16667" name="adj"/>
            </a:avLst>
          </a:prstGeom>
          <a:noFill/>
          <a:ln cap="flat" cmpd="sng" w="57225">
            <a:solidFill>
              <a:schemeClr val="accent6"/>
            </a:solidFill>
            <a:prstDash val="solid"/>
            <a:round/>
            <a:headEnd len="sm" w="sm" type="none"/>
            <a:tailEnd len="sm" w="sm" type="none"/>
          </a:ln>
          <a:effectLst>
            <a:outerShdw blurRad="50800" rotWithShape="0" algn="tl"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118"/>
          <p:cNvCxnSpPr/>
          <p:nvPr/>
        </p:nvCxnSpPr>
        <p:spPr>
          <a:xfrm>
            <a:off x="2045415" y="2065207"/>
            <a:ext cx="5029200" cy="15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842" name="Google Shape;842;p118"/>
          <p:cNvSpPr/>
          <p:nvPr/>
        </p:nvSpPr>
        <p:spPr>
          <a:xfrm rot="5400000">
            <a:off x="1970526" y="2170558"/>
            <a:ext cx="150120" cy="378"/>
          </a:xfrm>
          <a:custGeom>
            <a:rect b="b" l="l" r="r" t="t"/>
            <a:pathLst>
              <a:path extrusionOk="0" h="21600" w="21600">
                <a:moveTo>
                  <a:pt x="0" y="0"/>
                </a:moveTo>
                <a:lnTo>
                  <a:pt x="21600" y="21600"/>
                </a:lnTo>
              </a:path>
            </a:pathLst>
          </a:custGeom>
          <a:noFill/>
          <a:ln cap="flat" cmpd="sng" w="25400">
            <a:solidFill>
              <a:schemeClr val="dk1"/>
            </a:solidFill>
            <a:prstDash val="solid"/>
            <a:round/>
            <a:headEnd len="sm" w="sm" type="none"/>
            <a:tailEnd len="med" w="med" type="stealth"/>
          </a:ln>
          <a:effectLst>
            <a:outerShdw blurRad="40000" rotWithShape="0" dir="5400000" dist="20160">
              <a:srgbClr val="000000">
                <a:alpha val="37647"/>
              </a:srgbClr>
            </a:outerShdw>
          </a:effectLst>
        </p:spPr>
      </p:sp>
      <p:sp>
        <p:nvSpPr>
          <p:cNvPr id="843" name="Google Shape;843;p118"/>
          <p:cNvSpPr/>
          <p:nvPr/>
        </p:nvSpPr>
        <p:spPr>
          <a:xfrm rot="5400000">
            <a:off x="7000446" y="2178178"/>
            <a:ext cx="150120" cy="378"/>
          </a:xfrm>
          <a:custGeom>
            <a:rect b="b" l="l" r="r" t="t"/>
            <a:pathLst>
              <a:path extrusionOk="0" h="21600" w="21600">
                <a:moveTo>
                  <a:pt x="0" y="0"/>
                </a:moveTo>
                <a:lnTo>
                  <a:pt x="21600" y="21600"/>
                </a:lnTo>
              </a:path>
            </a:pathLst>
          </a:custGeom>
          <a:noFill/>
          <a:ln cap="flat" cmpd="sng" w="25400">
            <a:solidFill>
              <a:schemeClr val="dk1"/>
            </a:solidFill>
            <a:prstDash val="solid"/>
            <a:round/>
            <a:headEnd len="sm" w="sm" type="none"/>
            <a:tailEnd len="med" w="med" type="stealth"/>
          </a:ln>
          <a:effectLst>
            <a:outerShdw blurRad="40000" rotWithShape="0" dir="5400000" dist="20160">
              <a:srgbClr val="000000">
                <a:alpha val="37647"/>
              </a:srgbClr>
            </a:outerShdw>
          </a:effectLst>
        </p:spPr>
      </p:sp>
      <p:sp>
        <p:nvSpPr>
          <p:cNvPr id="844" name="Google Shape;844;p118"/>
          <p:cNvSpPr/>
          <p:nvPr/>
        </p:nvSpPr>
        <p:spPr>
          <a:xfrm flipH="1" rot="-5400000">
            <a:off x="4297584" y="2177459"/>
            <a:ext cx="151902" cy="3240"/>
          </a:xfrm>
          <a:custGeom>
            <a:rect b="b" l="l" r="r" t="t"/>
            <a:pathLst>
              <a:path extrusionOk="0" h="21600" w="21600">
                <a:moveTo>
                  <a:pt x="0" y="0"/>
                </a:moveTo>
                <a:lnTo>
                  <a:pt x="21600" y="21600"/>
                </a:lnTo>
              </a:path>
            </a:pathLst>
          </a:custGeom>
          <a:noFill/>
          <a:ln cap="flat" cmpd="sng" w="25400">
            <a:solidFill>
              <a:schemeClr val="dk1"/>
            </a:solidFill>
            <a:prstDash val="solid"/>
            <a:round/>
            <a:headEnd len="sm" w="sm" type="none"/>
            <a:tailEnd len="med" w="med" type="stealth"/>
          </a:ln>
          <a:effectLst>
            <a:outerShdw blurRad="40000" rotWithShape="0" dir="5400000" dist="20160">
              <a:srgbClr val="000000">
                <a:alpha val="37647"/>
              </a:srgbClr>
            </a:outerShdw>
          </a:effectLst>
        </p:spPr>
      </p:sp>
      <p:sp>
        <p:nvSpPr>
          <p:cNvPr id="845" name="Google Shape;845;p118"/>
          <p:cNvSpPr/>
          <p:nvPr/>
        </p:nvSpPr>
        <p:spPr>
          <a:xfrm>
            <a:off x="1172055" y="3094028"/>
            <a:ext cx="6552600" cy="228300"/>
          </a:xfrm>
          <a:prstGeom prst="roundRect">
            <a:avLst>
              <a:gd fmla="val 16667" name="adj"/>
            </a:avLst>
          </a:prstGeom>
          <a:noFill/>
          <a:ln cap="flat" cmpd="sng" w="254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8"/>
          <p:cNvSpPr/>
          <p:nvPr/>
        </p:nvSpPr>
        <p:spPr>
          <a:xfrm>
            <a:off x="5946735" y="976147"/>
            <a:ext cx="1599900" cy="456900"/>
          </a:xfrm>
          <a:prstGeom prst="roundRect">
            <a:avLst>
              <a:gd fmla="val 16667" name="adj"/>
            </a:avLst>
          </a:prstGeom>
          <a:noFill/>
          <a:ln cap="flat" cmpd="sng" w="57225">
            <a:solidFill>
              <a:schemeClr val="accent6"/>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CA" sz="1400" u="none" cap="none" strike="noStrike">
                <a:solidFill>
                  <a:srgbClr val="000000"/>
                </a:solidFill>
                <a:latin typeface="Calibri"/>
                <a:ea typeface="Calibri"/>
                <a:cs typeface="Calibri"/>
                <a:sym typeface="Calibri"/>
              </a:rPr>
              <a:t>deptno=10</a:t>
            </a:r>
            <a:endParaRPr b="0" i="0" sz="1400" u="none" cap="none" strike="noStrike">
              <a:solidFill>
                <a:schemeClr val="dk1"/>
              </a:solidFill>
              <a:latin typeface="Arial"/>
              <a:ea typeface="Arial"/>
              <a:cs typeface="Arial"/>
              <a:sym typeface="Arial"/>
            </a:endParaRPr>
          </a:p>
        </p:txBody>
      </p:sp>
      <p:sp>
        <p:nvSpPr>
          <p:cNvPr id="847" name="Google Shape;847;p118"/>
          <p:cNvSpPr/>
          <p:nvPr/>
        </p:nvSpPr>
        <p:spPr>
          <a:xfrm flipH="1">
            <a:off x="2362575" y="1526588"/>
            <a:ext cx="3733560" cy="914058"/>
          </a:xfrm>
          <a:custGeom>
            <a:rect b="b" l="l" r="r" t="t"/>
            <a:pathLst>
              <a:path extrusionOk="0" h="21600" w="21600">
                <a:moveTo>
                  <a:pt x="0" y="0"/>
                </a:moveTo>
                <a:lnTo>
                  <a:pt x="21600" y="21600"/>
                </a:lnTo>
              </a:path>
            </a:pathLst>
          </a:custGeom>
          <a:noFill/>
          <a:ln cap="flat" cmpd="sng" w="38100">
            <a:solidFill>
              <a:schemeClr val="dk1"/>
            </a:solidFill>
            <a:prstDash val="dot"/>
            <a:round/>
            <a:headEnd len="med" w="med" type="stealth"/>
            <a:tailEnd len="med" w="med" type="stealth"/>
          </a:ln>
          <a:effectLst>
            <a:outerShdw blurRad="40000" rotWithShape="0" dir="5400000" dist="23040">
              <a:srgbClr val="000000">
                <a:alpha val="34901"/>
              </a:srgbClr>
            </a:outerShdw>
          </a:effectLst>
        </p:spPr>
      </p:sp>
      <p:sp>
        <p:nvSpPr>
          <p:cNvPr id="848" name="Google Shape;848;p118"/>
          <p:cNvSpPr/>
          <p:nvPr/>
        </p:nvSpPr>
        <p:spPr>
          <a:xfrm flipH="1">
            <a:off x="4871073" y="1602908"/>
            <a:ext cx="1523502" cy="837702"/>
          </a:xfrm>
          <a:custGeom>
            <a:rect b="b" l="l" r="r" t="t"/>
            <a:pathLst>
              <a:path extrusionOk="0" h="21600" w="21600">
                <a:moveTo>
                  <a:pt x="0" y="0"/>
                </a:moveTo>
                <a:lnTo>
                  <a:pt x="21600" y="21600"/>
                </a:lnTo>
              </a:path>
            </a:pathLst>
          </a:custGeom>
          <a:noFill/>
          <a:ln cap="flat" cmpd="sng" w="38100">
            <a:solidFill>
              <a:schemeClr val="dk1"/>
            </a:solidFill>
            <a:prstDash val="dot"/>
            <a:round/>
            <a:headEnd len="med" w="med" type="stealth"/>
            <a:tailEnd len="med" w="med" type="stealth"/>
          </a:ln>
          <a:effectLst>
            <a:outerShdw blurRad="40000" rotWithShape="0" dir="5400000" dist="23040">
              <a:srgbClr val="000000">
                <a:alpha val="34901"/>
              </a:srgbClr>
            </a:outerShdw>
          </a:effectLst>
        </p:spPr>
      </p:sp>
      <p:sp>
        <p:nvSpPr>
          <p:cNvPr id="849" name="Google Shape;849;p118"/>
          <p:cNvSpPr/>
          <p:nvPr/>
        </p:nvSpPr>
        <p:spPr>
          <a:xfrm flipH="1" rot="-5400000">
            <a:off x="6406824" y="1921139"/>
            <a:ext cx="837702" cy="37800"/>
          </a:xfrm>
          <a:custGeom>
            <a:rect b="b" l="l" r="r" t="t"/>
            <a:pathLst>
              <a:path extrusionOk="0" h="21600" w="21600">
                <a:moveTo>
                  <a:pt x="0" y="0"/>
                </a:moveTo>
                <a:lnTo>
                  <a:pt x="21600" y="21600"/>
                </a:lnTo>
              </a:path>
            </a:pathLst>
          </a:custGeom>
          <a:noFill/>
          <a:ln cap="flat" cmpd="sng" w="38100">
            <a:solidFill>
              <a:schemeClr val="dk1"/>
            </a:solidFill>
            <a:prstDash val="dot"/>
            <a:round/>
            <a:headEnd len="med" w="med" type="stealth"/>
            <a:tailEnd len="med" w="med" type="stealth"/>
          </a:ln>
          <a:effectLst>
            <a:outerShdw blurRad="40000" rotWithShape="0" dir="5400000" dist="23040">
              <a:srgbClr val="000000">
                <a:alpha val="34901"/>
              </a:srgbClr>
            </a:outerShdw>
          </a:effectLst>
        </p:spPr>
      </p:sp>
      <p:sp>
        <p:nvSpPr>
          <p:cNvPr id="850" name="Google Shape;850;p118"/>
          <p:cNvSpPr/>
          <p:nvPr/>
        </p:nvSpPr>
        <p:spPr>
          <a:xfrm>
            <a:off x="613725" y="3872125"/>
            <a:ext cx="7803000" cy="716100"/>
          </a:xfrm>
          <a:prstGeom prst="rect">
            <a:avLst/>
          </a:prstGeom>
          <a:noFill/>
          <a:ln>
            <a:noFill/>
          </a:ln>
        </p:spPr>
        <p:txBody>
          <a:bodyPr anchorCtr="0" anchor="t" bIns="45000" lIns="90000" spcFirstLastPara="1" rIns="90000" wrap="square" tIns="45000">
            <a:noAutofit/>
          </a:bodyPr>
          <a:lstStyle/>
          <a:p>
            <a:pPr indent="-355600" lvl="0" marL="457200" marR="0" rtl="0" algn="just">
              <a:lnSpc>
                <a:spcPct val="115000"/>
              </a:lnSpc>
              <a:spcBef>
                <a:spcPts val="0"/>
              </a:spcBef>
              <a:spcAft>
                <a:spcPts val="0"/>
              </a:spcAft>
              <a:buSzPts val="2000"/>
              <a:buFont typeface="Calibri"/>
              <a:buChar char="➢"/>
            </a:pPr>
            <a:r>
              <a:rPr b="0" i="0" lang="en-CA" sz="2000" u="none" cap="none" strike="noStrike">
                <a:solidFill>
                  <a:srgbClr val="000000"/>
                </a:solidFill>
                <a:latin typeface="Calibri"/>
                <a:ea typeface="Calibri"/>
                <a:cs typeface="Calibri"/>
                <a:sym typeface="Calibri"/>
              </a:rPr>
              <a:t>The static variable is common across all the objects. So if the static</a:t>
            </a:r>
            <a:r>
              <a:rPr lang="en-CA" sz="2000">
                <a:latin typeface="Calibri"/>
                <a:ea typeface="Calibri"/>
                <a:cs typeface="Calibri"/>
                <a:sym typeface="Calibri"/>
              </a:rPr>
              <a:t> </a:t>
            </a:r>
            <a:r>
              <a:rPr b="0" i="0" lang="en-CA" sz="2000" u="none" cap="none" strike="noStrike">
                <a:solidFill>
                  <a:srgbClr val="000000"/>
                </a:solidFill>
                <a:latin typeface="Calibri"/>
                <a:ea typeface="Calibri"/>
                <a:cs typeface="Calibri"/>
                <a:sym typeface="Calibri"/>
              </a:rPr>
              <a:t>variable is modified, this will affect other objects.</a:t>
            </a:r>
            <a:endParaRPr b="0" i="0" sz="2000" u="none" cap="none" strike="noStrike">
              <a:solidFill>
                <a:schemeClr val="dk1"/>
              </a:solidFill>
              <a:latin typeface="Arial"/>
              <a:ea typeface="Arial"/>
              <a:cs typeface="Arial"/>
              <a:sym typeface="Arial"/>
            </a:endParaRPr>
          </a:p>
        </p:txBody>
      </p:sp>
      <p:sp>
        <p:nvSpPr>
          <p:cNvPr id="851" name="Google Shape;851;p118"/>
          <p:cNvSpPr txBox="1"/>
          <p:nvPr/>
        </p:nvSpPr>
        <p:spPr>
          <a:xfrm>
            <a:off x="350700" y="41200"/>
            <a:ext cx="5019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static</a:t>
            </a:r>
            <a:r>
              <a:rPr b="0" i="0" lang="en-CA" sz="4000" u="none" cap="none" strike="noStrike">
                <a:solidFill>
                  <a:srgbClr val="000000"/>
                </a:solidFill>
                <a:latin typeface="Calibri"/>
                <a:ea typeface="Calibri"/>
                <a:cs typeface="Calibri"/>
                <a:sym typeface="Calibri"/>
              </a:rPr>
              <a:t> keyword</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9"/>
          <p:cNvSpPr txBox="1"/>
          <p:nvPr/>
        </p:nvSpPr>
        <p:spPr>
          <a:xfrm>
            <a:off x="350700" y="74350"/>
            <a:ext cx="64878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S</a:t>
            </a:r>
            <a:r>
              <a:rPr b="0" i="0" lang="en-CA" sz="4000" u="none" cap="none" strike="noStrike">
                <a:solidFill>
                  <a:srgbClr val="000000"/>
                </a:solidFill>
                <a:latin typeface="Calibri"/>
                <a:ea typeface="Calibri"/>
                <a:cs typeface="Calibri"/>
                <a:sym typeface="Calibri"/>
              </a:rPr>
              <a:t>tatic </a:t>
            </a:r>
            <a:r>
              <a:rPr lang="en-CA" sz="4000">
                <a:latin typeface="Calibri"/>
                <a:ea typeface="Calibri"/>
                <a:cs typeface="Calibri"/>
                <a:sym typeface="Calibri"/>
              </a:rPr>
              <a:t>V</a:t>
            </a:r>
            <a:r>
              <a:rPr b="0" i="0" lang="en-CA" sz="4000" u="none" cap="none" strike="noStrike">
                <a:solidFill>
                  <a:srgbClr val="000000"/>
                </a:solidFill>
                <a:latin typeface="Calibri"/>
                <a:ea typeface="Calibri"/>
                <a:cs typeface="Calibri"/>
                <a:sym typeface="Calibri"/>
              </a:rPr>
              <a:t>ariables </a:t>
            </a:r>
            <a:r>
              <a:rPr lang="en-CA" sz="4000">
                <a:latin typeface="Calibri"/>
                <a:ea typeface="Calibri"/>
                <a:cs typeface="Calibri"/>
                <a:sym typeface="Calibri"/>
              </a:rPr>
              <a:t>and</a:t>
            </a:r>
            <a:r>
              <a:rPr b="0" i="0" lang="en-CA" sz="4000" u="none" cap="none" strike="noStrike">
                <a:solidFill>
                  <a:srgbClr val="000000"/>
                </a:solidFill>
                <a:latin typeface="Calibri"/>
                <a:ea typeface="Calibri"/>
                <a:cs typeface="Calibri"/>
                <a:sym typeface="Calibri"/>
              </a:rPr>
              <a:t> </a:t>
            </a:r>
            <a:r>
              <a:rPr lang="en-CA" sz="4000">
                <a:latin typeface="Calibri"/>
                <a:ea typeface="Calibri"/>
                <a:cs typeface="Calibri"/>
                <a:sym typeface="Calibri"/>
              </a:rPr>
              <a:t>M</a:t>
            </a:r>
            <a:r>
              <a:rPr b="0" i="0" lang="en-CA" sz="4000" u="none" cap="none" strike="noStrike">
                <a:solidFill>
                  <a:srgbClr val="000000"/>
                </a:solidFill>
                <a:latin typeface="Calibri"/>
                <a:ea typeface="Calibri"/>
                <a:cs typeface="Calibri"/>
                <a:sym typeface="Calibri"/>
              </a:rPr>
              <a:t>ethods</a:t>
            </a:r>
            <a:endParaRPr sz="1800"/>
          </a:p>
        </p:txBody>
      </p:sp>
      <p:graphicFrame>
        <p:nvGraphicFramePr>
          <p:cNvPr id="857" name="Google Shape;857;p119"/>
          <p:cNvGraphicFramePr/>
          <p:nvPr/>
        </p:nvGraphicFramePr>
        <p:xfrm>
          <a:off x="866120" y="1361275"/>
          <a:ext cx="3000000" cy="3000000"/>
        </p:xfrm>
        <a:graphic>
          <a:graphicData uri="http://schemas.openxmlformats.org/drawingml/2006/table">
            <a:tbl>
              <a:tblPr>
                <a:noFill/>
                <a:tableStyleId>{3436757E-E88D-4ADF-AE8A-2AFCB986F40A}</a:tableStyleId>
              </a:tblPr>
              <a:tblGrid>
                <a:gridCol w="1958400"/>
                <a:gridCol w="937075"/>
                <a:gridCol w="1568150"/>
                <a:gridCol w="1413725"/>
                <a:gridCol w="1437475"/>
              </a:tblGrid>
              <a:tr h="253075">
                <a:tc>
                  <a:txBody>
                    <a:bodyPr/>
                    <a:lstStyle/>
                    <a:p>
                      <a:pPr indent="0" lvl="0" marL="0" marR="0" rtl="0" algn="ctr">
                        <a:lnSpc>
                          <a:spcPct val="100000"/>
                        </a:lnSpc>
                        <a:spcBef>
                          <a:spcPts val="0"/>
                        </a:spcBef>
                        <a:spcAft>
                          <a:spcPts val="0"/>
                        </a:spcAft>
                        <a:buNone/>
                      </a:pPr>
                      <a:r>
                        <a:rPr b="0" lang="en-CA" sz="1600" u="none" cap="none" strike="noStrike">
                          <a:solidFill>
                            <a:srgbClr val="000000"/>
                          </a:solidFill>
                          <a:latin typeface="Calibri"/>
                          <a:ea typeface="Calibri"/>
                          <a:cs typeface="Calibri"/>
                          <a:sym typeface="Calibri"/>
                        </a:rPr>
                        <a:t> </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static</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2FBAFF"/>
                    </a:solidFill>
                  </a:tcPr>
                </a:tc>
                <a:tc hMerge="1"/>
                <a:tc gridSpan="2">
                  <a:txBody>
                    <a:bodyPr/>
                    <a:lstStyle/>
                    <a:p>
                      <a:pPr indent="0" lvl="0" marL="0" marR="0" rtl="0" algn="ctr">
                        <a:lnSpc>
                          <a:spcPct val="100000"/>
                        </a:lnSpc>
                        <a:spcBef>
                          <a:spcPts val="0"/>
                        </a:spcBef>
                        <a:spcAft>
                          <a:spcPts val="0"/>
                        </a:spcAft>
                        <a:buNone/>
                      </a:pPr>
                      <a:r>
                        <a:rPr b="1" lang="en-CA" sz="1600">
                          <a:latin typeface="Calibri"/>
                          <a:ea typeface="Calibri"/>
                          <a:cs typeface="Calibri"/>
                          <a:sym typeface="Calibri"/>
                        </a:rPr>
                        <a:t>n</a:t>
                      </a:r>
                      <a:r>
                        <a:rPr b="1" lang="en-CA" sz="1600" u="none" cap="none" strike="noStrike">
                          <a:solidFill>
                            <a:srgbClr val="000000"/>
                          </a:solidFill>
                          <a:latin typeface="Calibri"/>
                          <a:ea typeface="Calibri"/>
                          <a:cs typeface="Calibri"/>
                          <a:sym typeface="Calibri"/>
                        </a:rPr>
                        <a:t>on-static</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2FBAFF"/>
                    </a:solidFill>
                  </a:tcPr>
                </a:tc>
                <a:tc hMerge="1"/>
              </a:tr>
              <a:tr h="499675">
                <a:tc>
                  <a:txBody>
                    <a:bodyPr/>
                    <a:lstStyle/>
                    <a:p>
                      <a:pPr indent="0" lvl="0" marL="0" marR="0" rtl="0" algn="ctr">
                        <a:lnSpc>
                          <a:spcPct val="100000"/>
                        </a:lnSpc>
                        <a:spcBef>
                          <a:spcPts val="0"/>
                        </a:spcBef>
                        <a:spcAft>
                          <a:spcPts val="0"/>
                        </a:spcAft>
                        <a:buNone/>
                      </a:pPr>
                      <a:r>
                        <a:rPr b="0" lang="en-CA" sz="1600" u="none" cap="none" strike="noStrike">
                          <a:solidFill>
                            <a:srgbClr val="000000"/>
                          </a:solidFill>
                          <a:latin typeface="Calibri"/>
                          <a:ea typeface="Calibri"/>
                          <a:cs typeface="Calibri"/>
                          <a:sym typeface="Calibri"/>
                        </a:rPr>
                        <a:t> </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Variables</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B7DEE8"/>
                    </a:solidFill>
                  </a:tcPr>
                </a:tc>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Methods</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B7DEE8"/>
                    </a:solidFill>
                  </a:tcPr>
                </a:tc>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Variables</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B7DEE8"/>
                    </a:solidFill>
                  </a:tcPr>
                </a:tc>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Methods</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B7DEE8"/>
                    </a:solidFill>
                  </a:tcPr>
                </a:tc>
              </a:tr>
              <a:tr h="499675">
                <a:tc>
                  <a:txBody>
                    <a:bodyPr/>
                    <a:lstStyle/>
                    <a:p>
                      <a:pPr indent="0" lvl="0" marL="0" marR="0" rtl="0" algn="ctr">
                        <a:lnSpc>
                          <a:spcPct val="100000"/>
                        </a:lnSpc>
                        <a:spcBef>
                          <a:spcPts val="0"/>
                        </a:spcBef>
                        <a:spcAft>
                          <a:spcPts val="0"/>
                        </a:spcAft>
                        <a:buNone/>
                      </a:pPr>
                      <a:r>
                        <a:rPr b="1" lang="en-CA" sz="1600" u="none" cap="none" strike="noStrike">
                          <a:solidFill>
                            <a:srgbClr val="000000"/>
                          </a:solidFill>
                          <a:latin typeface="Calibri"/>
                          <a:ea typeface="Calibri"/>
                          <a:cs typeface="Calibri"/>
                          <a:sym typeface="Calibri"/>
                        </a:rPr>
                        <a:t>static methods</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F79646"/>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F79646"/>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499675">
                <a:tc>
                  <a:txBody>
                    <a:bodyPr/>
                    <a:lstStyle/>
                    <a:p>
                      <a:pPr indent="0" lvl="0" marL="0" marR="0" rtl="0" algn="ctr">
                        <a:lnSpc>
                          <a:spcPct val="100000"/>
                        </a:lnSpc>
                        <a:spcBef>
                          <a:spcPts val="0"/>
                        </a:spcBef>
                        <a:spcAft>
                          <a:spcPts val="0"/>
                        </a:spcAft>
                        <a:buNone/>
                      </a:pPr>
                      <a:r>
                        <a:rPr b="1" lang="en-CA" sz="1600">
                          <a:latin typeface="Calibri"/>
                          <a:ea typeface="Calibri"/>
                          <a:cs typeface="Calibri"/>
                          <a:sym typeface="Calibri"/>
                        </a:rPr>
                        <a:t>n</a:t>
                      </a:r>
                      <a:r>
                        <a:rPr b="1" lang="en-CA" sz="1600" u="none" cap="none" strike="noStrike">
                          <a:solidFill>
                            <a:srgbClr val="000000"/>
                          </a:solidFill>
                          <a:latin typeface="Calibri"/>
                          <a:ea typeface="Calibri"/>
                          <a:cs typeface="Calibri"/>
                          <a:sym typeface="Calibri"/>
                        </a:rPr>
                        <a:t>on-static methods</a:t>
                      </a:r>
                      <a:endParaRPr b="0" sz="16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CA" sz="2400" u="none" cap="none" strike="noStrike">
                          <a:solidFill>
                            <a:srgbClr val="00B050"/>
                          </a:solidFill>
                          <a:latin typeface="Arimo"/>
                          <a:ea typeface="Arimo"/>
                          <a:cs typeface="Arimo"/>
                          <a:sym typeface="Arimo"/>
                        </a:rPr>
                        <a:t></a:t>
                      </a:r>
                      <a:endParaRPr b="0" sz="2400" u="none" cap="none" strike="noStrike">
                        <a:latin typeface="Arial"/>
                        <a:ea typeface="Arial"/>
                        <a:cs typeface="Arial"/>
                        <a:sym typeface="Arial"/>
                      </a:endParaRPr>
                    </a:p>
                  </a:txBody>
                  <a:tcPr marT="45725" marB="45725" marR="6475" marL="64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sp>
        <p:nvSpPr>
          <p:cNvPr id="858" name="Google Shape;858;p119"/>
          <p:cNvSpPr/>
          <p:nvPr/>
        </p:nvSpPr>
        <p:spPr>
          <a:xfrm>
            <a:off x="1465050" y="3447900"/>
            <a:ext cx="2063400" cy="273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B050"/>
              </a:buClr>
              <a:buSzPts val="1200"/>
              <a:buFont typeface="Arimo"/>
              <a:buChar char=""/>
            </a:pPr>
            <a:r>
              <a:rPr b="1" lang="en-CA" sz="1200">
                <a:solidFill>
                  <a:srgbClr val="00B050"/>
                </a:solidFill>
                <a:latin typeface="Calibri"/>
                <a:ea typeface="Calibri"/>
                <a:cs typeface="Calibri"/>
                <a:sym typeface="Calibri"/>
              </a:rPr>
              <a:t> </a:t>
            </a:r>
            <a:r>
              <a:rPr lang="en-CA" sz="1300">
                <a:solidFill>
                  <a:srgbClr val="00B050"/>
                </a:solidFill>
                <a:latin typeface="Arimo"/>
                <a:ea typeface="Arimo"/>
                <a:cs typeface="Arimo"/>
                <a:sym typeface="Arimo"/>
              </a:rPr>
              <a:t> </a:t>
            </a:r>
            <a:r>
              <a:rPr b="1" i="0" lang="en-CA" sz="1300" u="none" cap="none" strike="noStrike">
                <a:solidFill>
                  <a:srgbClr val="00B050"/>
                </a:solidFill>
                <a:latin typeface="Calibri"/>
                <a:ea typeface="Calibri"/>
                <a:cs typeface="Calibri"/>
                <a:sym typeface="Calibri"/>
              </a:rPr>
              <a:t>Direct Access</a:t>
            </a:r>
            <a:endParaRPr b="0" i="0" sz="1300" u="none" cap="none" strike="noStrike">
              <a:solidFill>
                <a:schemeClr val="dk1"/>
              </a:solidFill>
              <a:latin typeface="Arial"/>
              <a:ea typeface="Arial"/>
              <a:cs typeface="Arial"/>
              <a:sym typeface="Arial"/>
            </a:endParaRPr>
          </a:p>
        </p:txBody>
      </p:sp>
      <p:sp>
        <p:nvSpPr>
          <p:cNvPr id="859" name="Google Shape;859;p119"/>
          <p:cNvSpPr/>
          <p:nvPr/>
        </p:nvSpPr>
        <p:spPr>
          <a:xfrm>
            <a:off x="1780880" y="3720765"/>
            <a:ext cx="1980600" cy="273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CA" sz="1200" u="none" cap="none" strike="noStrike">
                <a:solidFill>
                  <a:srgbClr val="F79646"/>
                </a:solidFill>
                <a:latin typeface="Arimo"/>
                <a:ea typeface="Arimo"/>
                <a:cs typeface="Arimo"/>
                <a:sym typeface="Arimo"/>
              </a:rPr>
              <a:t> </a:t>
            </a:r>
            <a:r>
              <a:rPr b="1" i="0" lang="en-CA" sz="1200" u="none" cap="none" strike="noStrike">
                <a:solidFill>
                  <a:srgbClr val="F79646"/>
                </a:solidFill>
                <a:latin typeface="Calibri"/>
                <a:ea typeface="Calibri"/>
                <a:cs typeface="Calibri"/>
                <a:sym typeface="Calibri"/>
              </a:rPr>
              <a:t>Through Object</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0"/>
          <p:cNvSpPr txBox="1"/>
          <p:nvPr/>
        </p:nvSpPr>
        <p:spPr>
          <a:xfrm>
            <a:off x="343375" y="85325"/>
            <a:ext cx="47562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3600" u="none" cap="none" strike="noStrike">
                <a:solidFill>
                  <a:srgbClr val="000000"/>
                </a:solidFill>
                <a:latin typeface="Calibri"/>
                <a:ea typeface="Calibri"/>
                <a:cs typeface="Calibri"/>
                <a:sym typeface="Calibri"/>
              </a:rPr>
              <a:t>Inheritance</a:t>
            </a:r>
            <a:endParaRPr/>
          </a:p>
        </p:txBody>
      </p:sp>
      <p:sp>
        <p:nvSpPr>
          <p:cNvPr id="865" name="Google Shape;865;p120"/>
          <p:cNvSpPr txBox="1"/>
          <p:nvPr/>
        </p:nvSpPr>
        <p:spPr>
          <a:xfrm>
            <a:off x="445700" y="827900"/>
            <a:ext cx="7936200" cy="36543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Inheritance is a concept where the properties of one class can be acquired by other. </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It helps to reuse the code and establishes a relationship between different classes.</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There are two classes involved:</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1. Parent class ( Super or Base class)</a:t>
            </a:r>
            <a:endParaRPr sz="2000">
              <a:solidFill>
                <a:srgbClr val="0E101A"/>
              </a:solidFill>
              <a:latin typeface="Calibri"/>
              <a:ea typeface="Calibri"/>
              <a:cs typeface="Calibri"/>
              <a:sym typeface="Calibri"/>
            </a:endParaRPr>
          </a:p>
          <a:p>
            <a:pPr indent="-355600" lvl="1" marL="9144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2. Child class (Subclass or Derived class )</a:t>
            </a:r>
            <a:endParaRPr sz="2000">
              <a:solidFill>
                <a:srgbClr val="0E101A"/>
              </a:solidFill>
              <a:latin typeface="Calibri"/>
              <a:ea typeface="Calibri"/>
              <a:cs typeface="Calibri"/>
              <a:sym typeface="Calibri"/>
            </a:endParaRPr>
          </a:p>
          <a:p>
            <a:pPr indent="-355600" lvl="0" marL="457200" marR="2531780" rtl="0" algn="just">
              <a:lnSpc>
                <a:spcPct val="115000"/>
              </a:lnSpc>
              <a:spcBef>
                <a:spcPts val="0"/>
              </a:spcBef>
              <a:spcAft>
                <a:spcPts val="0"/>
              </a:spcAft>
              <a:buClr>
                <a:srgbClr val="0E101A"/>
              </a:buClr>
              <a:buSzPts val="2000"/>
              <a:buChar char="➢"/>
            </a:pPr>
            <a:r>
              <a:rPr lang="en-CA" sz="2000">
                <a:solidFill>
                  <a:srgbClr val="0E101A"/>
                </a:solidFill>
                <a:latin typeface="Calibri"/>
                <a:ea typeface="Calibri"/>
                <a:cs typeface="Calibri"/>
                <a:sym typeface="Calibri"/>
              </a:rPr>
              <a:t>The class that inherits the properties is the child class, whereas the class whose properties are inherited is the parent class.</a:t>
            </a:r>
            <a:r>
              <a:rPr lang="en-CA" sz="2000">
                <a:solidFill>
                  <a:schemeClr val="dk1"/>
                </a:solidFill>
                <a:latin typeface="Calibri"/>
                <a:ea typeface="Calibri"/>
                <a:cs typeface="Calibri"/>
                <a:sym typeface="Calibri"/>
              </a:rPr>
              <a:t> </a:t>
            </a:r>
            <a:endParaRPr i="0" sz="2000" u="none" cap="none" strike="noStrike">
              <a:solidFill>
                <a:srgbClr val="000000"/>
              </a:solidFill>
              <a:latin typeface="Calibri"/>
              <a:ea typeface="Calibri"/>
              <a:cs typeface="Calibri"/>
              <a:sym typeface="Calibri"/>
            </a:endParaRPr>
          </a:p>
        </p:txBody>
      </p:sp>
      <p:pic>
        <p:nvPicPr>
          <p:cNvPr descr="Inheritance - object oriented programming - Edureka" id="866" name="Google Shape;866;p120"/>
          <p:cNvPicPr preferRelativeResize="0"/>
          <p:nvPr/>
        </p:nvPicPr>
        <p:blipFill rotWithShape="1">
          <a:blip r:embed="rId3">
            <a:alphaModFix/>
          </a:blip>
          <a:srcRect b="0" l="0" r="0" t="0"/>
          <a:stretch/>
        </p:blipFill>
        <p:spPr>
          <a:xfrm>
            <a:off x="5235775" y="2022475"/>
            <a:ext cx="3540175" cy="251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8"/>
          <p:cNvSpPr txBox="1"/>
          <p:nvPr>
            <p:ph type="title"/>
          </p:nvPr>
        </p:nvSpPr>
        <p:spPr>
          <a:xfrm>
            <a:off x="504125" y="54725"/>
            <a:ext cx="7829100" cy="61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CA" sz="4000">
                <a:latin typeface="Calibri"/>
                <a:ea typeface="Calibri"/>
                <a:cs typeface="Calibri"/>
                <a:sym typeface="Calibri"/>
              </a:rPr>
              <a:t>Java Technologies</a:t>
            </a:r>
            <a:endParaRPr sz="4000">
              <a:latin typeface="Calibri"/>
              <a:ea typeface="Calibri"/>
              <a:cs typeface="Calibri"/>
              <a:sym typeface="Calibri"/>
            </a:endParaRPr>
          </a:p>
        </p:txBody>
      </p:sp>
      <p:sp>
        <p:nvSpPr>
          <p:cNvPr id="266" name="Google Shape;266;p58"/>
          <p:cNvSpPr txBox="1"/>
          <p:nvPr/>
        </p:nvSpPr>
        <p:spPr>
          <a:xfrm>
            <a:off x="343000" y="909025"/>
            <a:ext cx="3317100" cy="1700400"/>
          </a:xfrm>
          <a:prstGeom prst="rect">
            <a:avLst/>
          </a:prstGeom>
          <a:noFill/>
          <a:ln>
            <a:noFill/>
          </a:ln>
        </p:spPr>
        <p:txBody>
          <a:bodyPr anchorCtr="0" anchor="t" bIns="45700" lIns="91425" spcFirstLastPara="1" rIns="91425" wrap="square" tIns="45700">
            <a:noAutofit/>
          </a:bodyPr>
          <a:lstStyle/>
          <a:p>
            <a:pPr indent="-291920" lvl="0" marL="343080" marR="0" rtl="0" algn="l">
              <a:lnSpc>
                <a:spcPct val="115000"/>
              </a:lnSpc>
              <a:spcBef>
                <a:spcPts val="0"/>
              </a:spcBef>
              <a:spcAft>
                <a:spcPts val="0"/>
              </a:spcAft>
              <a:buSzPts val="2000"/>
              <a:buFont typeface="Calibri"/>
              <a:buChar char="➢"/>
            </a:pPr>
            <a:r>
              <a:rPr lang="en-CA" sz="2000">
                <a:latin typeface="Calibri"/>
                <a:ea typeface="Calibri"/>
                <a:cs typeface="Calibri"/>
                <a:sym typeface="Calibri"/>
              </a:rPr>
              <a:t>Java SE (Standard Edition)</a:t>
            </a:r>
            <a:endParaRPr sz="2000">
              <a:latin typeface="Calibri"/>
              <a:ea typeface="Calibri"/>
              <a:cs typeface="Calibri"/>
              <a:sym typeface="Calibri"/>
            </a:endParaRPr>
          </a:p>
          <a:p>
            <a:pPr indent="-291920" lvl="0" marL="343080" marR="0" rtl="0" algn="l">
              <a:lnSpc>
                <a:spcPct val="115000"/>
              </a:lnSpc>
              <a:spcBef>
                <a:spcPts val="0"/>
              </a:spcBef>
              <a:spcAft>
                <a:spcPts val="0"/>
              </a:spcAft>
              <a:buSzPts val="2000"/>
              <a:buFont typeface="Calibri"/>
              <a:buChar char="➢"/>
            </a:pPr>
            <a:r>
              <a:rPr lang="en-CA" sz="2000">
                <a:solidFill>
                  <a:schemeClr val="dk1"/>
                </a:solidFill>
                <a:latin typeface="Calibri"/>
                <a:ea typeface="Calibri"/>
                <a:cs typeface="Calibri"/>
                <a:sym typeface="Calibri"/>
              </a:rPr>
              <a:t>Java EE / Jakarta EE (Enterprise Edition)</a:t>
            </a:r>
            <a:endParaRPr sz="2000">
              <a:solidFill>
                <a:schemeClr val="dk1"/>
              </a:solidFill>
              <a:latin typeface="Calibri"/>
              <a:ea typeface="Calibri"/>
              <a:cs typeface="Calibri"/>
              <a:sym typeface="Calibri"/>
            </a:endParaRPr>
          </a:p>
          <a:p>
            <a:pPr indent="-291920" lvl="0" marL="34308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Java ME (Micro Edition).</a:t>
            </a:r>
            <a:endParaRPr b="0" i="0" sz="2000" u="none" cap="none" strike="noStrike">
              <a:solidFill>
                <a:srgbClr val="000000"/>
              </a:solidFill>
              <a:latin typeface="Calibri"/>
              <a:ea typeface="Calibri"/>
              <a:cs typeface="Calibri"/>
              <a:sym typeface="Calibri"/>
            </a:endParaRPr>
          </a:p>
        </p:txBody>
      </p:sp>
      <p:pic>
        <p:nvPicPr>
          <p:cNvPr id="267" name="Google Shape;267;p58"/>
          <p:cNvPicPr preferRelativeResize="0"/>
          <p:nvPr/>
        </p:nvPicPr>
        <p:blipFill>
          <a:blip r:embed="rId3">
            <a:alphaModFix/>
          </a:blip>
          <a:stretch>
            <a:fillRect/>
          </a:stretch>
        </p:blipFill>
        <p:spPr>
          <a:xfrm>
            <a:off x="3573750" y="848725"/>
            <a:ext cx="5011450" cy="3808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1"/>
          <p:cNvSpPr txBox="1"/>
          <p:nvPr/>
        </p:nvSpPr>
        <p:spPr>
          <a:xfrm>
            <a:off x="358000" y="58850"/>
            <a:ext cx="45735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Types of Inheritance</a:t>
            </a:r>
            <a:endParaRPr sz="1800"/>
          </a:p>
        </p:txBody>
      </p:sp>
      <p:sp>
        <p:nvSpPr>
          <p:cNvPr id="872" name="Google Shape;872;p121"/>
          <p:cNvSpPr txBox="1"/>
          <p:nvPr/>
        </p:nvSpPr>
        <p:spPr>
          <a:xfrm>
            <a:off x="358000" y="921275"/>
            <a:ext cx="8109900" cy="3927600"/>
          </a:xfrm>
          <a:prstGeom prst="rect">
            <a:avLst/>
          </a:prstGeom>
          <a:noFill/>
          <a:ln>
            <a:noFill/>
          </a:ln>
        </p:spPr>
        <p:txBody>
          <a:bodyPr anchorCtr="0" anchor="t" bIns="45700" lIns="91425" spcFirstLastPara="1" rIns="91425" wrap="square" tIns="45700">
            <a:normAutofit/>
          </a:bodyPr>
          <a:lstStyle/>
          <a:p>
            <a:pPr indent="-342720" lvl="0" marL="343080" marR="0" rtl="0" algn="l">
              <a:lnSpc>
                <a:spcPct val="100000"/>
              </a:lnSpc>
              <a:spcBef>
                <a:spcPts val="0"/>
              </a:spcBef>
              <a:spcAft>
                <a:spcPts val="0"/>
              </a:spcAft>
              <a:buClr>
                <a:srgbClr val="000000"/>
              </a:buClr>
              <a:buSzPts val="2000"/>
              <a:buFont typeface="Arial"/>
              <a:buChar char="➢"/>
            </a:pPr>
            <a:r>
              <a:rPr lang="en-CA" sz="2000">
                <a:latin typeface="Calibri"/>
                <a:ea typeface="Calibri"/>
                <a:cs typeface="Calibri"/>
                <a:sym typeface="Calibri"/>
              </a:rPr>
              <a:t>There are</a:t>
            </a:r>
            <a:r>
              <a:rPr b="0" i="0" lang="en-CA" sz="2000" u="none" cap="none" strike="noStrike">
                <a:solidFill>
                  <a:srgbClr val="000000"/>
                </a:solidFill>
                <a:latin typeface="Calibri"/>
                <a:ea typeface="Calibri"/>
                <a:cs typeface="Calibri"/>
                <a:sym typeface="Calibri"/>
              </a:rPr>
              <a:t> </a:t>
            </a:r>
            <a:r>
              <a:rPr lang="en-CA" sz="2000">
                <a:latin typeface="Calibri"/>
                <a:ea typeface="Calibri"/>
                <a:cs typeface="Calibri"/>
                <a:sym typeface="Calibri"/>
              </a:rPr>
              <a:t>four</a:t>
            </a:r>
            <a:r>
              <a:rPr b="0" i="0" lang="en-CA" sz="2000" u="none" cap="none" strike="noStrike">
                <a:solidFill>
                  <a:srgbClr val="000000"/>
                </a:solidFill>
                <a:latin typeface="Calibri"/>
                <a:ea typeface="Calibri"/>
                <a:cs typeface="Calibri"/>
                <a:sym typeface="Calibri"/>
              </a:rPr>
              <a:t> Inherit</a:t>
            </a:r>
            <a:r>
              <a:rPr lang="en-CA" sz="2000">
                <a:latin typeface="Calibri"/>
                <a:ea typeface="Calibri"/>
                <a:cs typeface="Calibri"/>
                <a:sym typeface="Calibri"/>
              </a:rPr>
              <a:t>ance </a:t>
            </a:r>
            <a:r>
              <a:rPr b="0" i="0" lang="en-CA" sz="2000" u="none" cap="none" strike="noStrike">
                <a:solidFill>
                  <a:srgbClr val="000000"/>
                </a:solidFill>
                <a:latin typeface="Calibri"/>
                <a:ea typeface="Calibri"/>
                <a:cs typeface="Calibri"/>
                <a:sym typeface="Calibri"/>
              </a:rPr>
              <a:t>types.</a:t>
            </a:r>
            <a:endParaRPr/>
          </a:p>
        </p:txBody>
      </p:sp>
      <p:pic>
        <p:nvPicPr>
          <p:cNvPr descr="Inheritance - object oriented programming - Edureka" id="873" name="Google Shape;873;p121"/>
          <p:cNvPicPr preferRelativeResize="0"/>
          <p:nvPr/>
        </p:nvPicPr>
        <p:blipFill rotWithShape="1">
          <a:blip r:embed="rId3">
            <a:alphaModFix/>
          </a:blip>
          <a:srcRect b="0" l="0" r="0" t="0"/>
          <a:stretch/>
        </p:blipFill>
        <p:spPr>
          <a:xfrm>
            <a:off x="956725" y="1606975"/>
            <a:ext cx="7230552" cy="23032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2"/>
          <p:cNvSpPr txBox="1"/>
          <p:nvPr/>
        </p:nvSpPr>
        <p:spPr>
          <a:xfrm>
            <a:off x="350675" y="42625"/>
            <a:ext cx="46758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Single Inheritance</a:t>
            </a:r>
            <a:endParaRPr sz="4000"/>
          </a:p>
        </p:txBody>
      </p:sp>
      <p:sp>
        <p:nvSpPr>
          <p:cNvPr id="879" name="Google Shape;879;p122"/>
          <p:cNvSpPr txBox="1"/>
          <p:nvPr/>
        </p:nvSpPr>
        <p:spPr>
          <a:xfrm>
            <a:off x="529175" y="808225"/>
            <a:ext cx="7861500" cy="3756600"/>
          </a:xfrm>
          <a:prstGeom prst="rect">
            <a:avLst/>
          </a:prstGeom>
          <a:noFill/>
          <a:ln>
            <a:noFill/>
          </a:ln>
        </p:spPr>
        <p:txBody>
          <a:bodyPr anchorCtr="0" anchor="t" bIns="45700" lIns="91425" spcFirstLastPara="1" rIns="91425" wrap="square" tIns="45700">
            <a:normAutofit/>
          </a:bodyPr>
          <a:lstStyle/>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In single inheritance, one class inherits properties from another class. </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It enables a derived class to inherit properties and methods from a single parent class. </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Below, class A is a parent class, and class B is a child class that inherits the parent class' properties and methods.</a:t>
            </a:r>
            <a:endParaRPr sz="2000">
              <a:latin typeface="Calibri"/>
              <a:ea typeface="Calibri"/>
              <a:cs typeface="Calibri"/>
              <a:sym typeface="Calibri"/>
            </a:endParaRPr>
          </a:p>
          <a:p>
            <a:pPr indent="0" lvl="0" marL="0" marR="0" rtl="0" algn="l">
              <a:lnSpc>
                <a:spcPct val="100000"/>
              </a:lnSpc>
              <a:spcBef>
                <a:spcPts val="281"/>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descr="SingleInheritance - object oriented programming - Edureka" id="880" name="Google Shape;880;p122"/>
          <p:cNvPicPr preferRelativeResize="0"/>
          <p:nvPr/>
        </p:nvPicPr>
        <p:blipFill rotWithShape="1">
          <a:blip r:embed="rId3">
            <a:alphaModFix/>
          </a:blip>
          <a:srcRect b="0" l="0" r="0" t="0"/>
          <a:stretch/>
        </p:blipFill>
        <p:spPr>
          <a:xfrm>
            <a:off x="2731945" y="2955628"/>
            <a:ext cx="1142640" cy="1428480"/>
          </a:xfrm>
          <a:prstGeom prst="rect">
            <a:avLst/>
          </a:prstGeom>
          <a:noFill/>
          <a:ln>
            <a:noFill/>
          </a:ln>
        </p:spPr>
      </p:pic>
      <p:sp>
        <p:nvSpPr>
          <p:cNvPr id="881" name="Google Shape;881;p122"/>
          <p:cNvSpPr/>
          <p:nvPr/>
        </p:nvSpPr>
        <p:spPr>
          <a:xfrm>
            <a:off x="4244350" y="2713225"/>
            <a:ext cx="3505200" cy="1790700"/>
          </a:xfrm>
          <a:prstGeom prst="rect">
            <a:avLst/>
          </a:prstGeom>
          <a:noFill/>
          <a:ln>
            <a:noFill/>
          </a:ln>
        </p:spPr>
        <p:txBody>
          <a:bodyPr anchorCtr="0" anchor="ctr" bIns="0" lIns="0" spcFirstLastPara="1" rIns="0" wrap="square" tIns="0">
            <a:noAutofit/>
          </a:bodyPr>
          <a:lstStyle/>
          <a:p>
            <a:pPr indent="0" lvl="0" marL="45720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Class A</a:t>
            </a:r>
            <a:r>
              <a:rPr b="1" lang="en-CA" sz="1600">
                <a:solidFill>
                  <a:schemeClr val="dk1"/>
                </a:solidFill>
                <a:latin typeface="Courier New"/>
                <a:ea typeface="Courier New"/>
                <a:cs typeface="Courier New"/>
                <a:sym typeface="Courier New"/>
              </a:rPr>
              <a:t> </a:t>
            </a: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Class B </a:t>
            </a:r>
            <a:r>
              <a:rPr b="1" i="0" lang="en-CA" sz="1600" u="none" cap="none" strike="noStrike">
                <a:solidFill>
                  <a:srgbClr val="006699"/>
                </a:solidFill>
                <a:latin typeface="Courier New"/>
                <a:ea typeface="Courier New"/>
                <a:cs typeface="Courier New"/>
                <a:sym typeface="Courier New"/>
              </a:rPr>
              <a:t>extends</a:t>
            </a:r>
            <a:r>
              <a:rPr b="1" i="0" lang="en-CA" sz="1600" u="none" cap="none" strike="noStrike">
                <a:solidFill>
                  <a:srgbClr val="333333"/>
                </a:solidFill>
                <a:latin typeface="Courier New"/>
                <a:ea typeface="Courier New"/>
                <a:cs typeface="Courier New"/>
                <a:sym typeface="Courier New"/>
              </a:rPr>
              <a:t> </a:t>
            </a:r>
            <a:r>
              <a:rPr b="1" i="0" lang="en-CA" sz="1600" u="none" cap="none" strike="noStrike">
                <a:solidFill>
                  <a:srgbClr val="000000"/>
                </a:solidFill>
                <a:latin typeface="Courier New"/>
                <a:ea typeface="Courier New"/>
                <a:cs typeface="Courier New"/>
                <a:sym typeface="Courier New"/>
              </a:rPr>
              <a:t>A {</a:t>
            </a:r>
            <a:endParaRPr b="1" i="0" sz="16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3"/>
          <p:cNvSpPr txBox="1"/>
          <p:nvPr/>
        </p:nvSpPr>
        <p:spPr>
          <a:xfrm>
            <a:off x="365300" y="54000"/>
            <a:ext cx="49902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Multilevel Inheritance</a:t>
            </a:r>
            <a:endParaRPr sz="1800"/>
          </a:p>
        </p:txBody>
      </p:sp>
      <p:sp>
        <p:nvSpPr>
          <p:cNvPr id="887" name="Google Shape;887;p123"/>
          <p:cNvSpPr txBox="1"/>
          <p:nvPr/>
        </p:nvSpPr>
        <p:spPr>
          <a:xfrm>
            <a:off x="226500" y="777750"/>
            <a:ext cx="8105100" cy="3876300"/>
          </a:xfrm>
          <a:prstGeom prst="rect">
            <a:avLst/>
          </a:prstGeom>
          <a:noFill/>
          <a:ln>
            <a:noFill/>
          </a:ln>
        </p:spPr>
        <p:txBody>
          <a:bodyPr anchorCtr="0" anchor="t" bIns="45700" lIns="91425" spcFirstLastPara="1" rIns="91425" wrap="square" tIns="45700">
            <a:noAutofit/>
          </a:bodyPr>
          <a:lstStyle/>
          <a:p>
            <a:pPr indent="-349250" lvl="0" marL="457200" rtl="0" algn="just">
              <a:lnSpc>
                <a:spcPct val="115000"/>
              </a:lnSpc>
              <a:spcBef>
                <a:spcPts val="0"/>
              </a:spcBef>
              <a:spcAft>
                <a:spcPts val="0"/>
              </a:spcAft>
              <a:buClr>
                <a:srgbClr val="0E101A"/>
              </a:buClr>
              <a:buSzPts val="1900"/>
              <a:buFont typeface="Calibri"/>
              <a:buChar char="➢"/>
            </a:pPr>
            <a:r>
              <a:rPr lang="en-CA" sz="1900">
                <a:solidFill>
                  <a:srgbClr val="0E101A"/>
                </a:solidFill>
                <a:latin typeface="Calibri"/>
                <a:ea typeface="Calibri"/>
                <a:cs typeface="Calibri"/>
                <a:sym typeface="Calibri"/>
              </a:rPr>
              <a:t>It occurs when a derived class is the parent class for another class, i.e. a class having more than one parent class but at different levels. </a:t>
            </a:r>
            <a:endParaRPr sz="1900">
              <a:solidFill>
                <a:srgbClr val="0E101A"/>
              </a:solidFill>
              <a:latin typeface="Calibri"/>
              <a:ea typeface="Calibri"/>
              <a:cs typeface="Calibri"/>
              <a:sym typeface="Calibri"/>
            </a:endParaRPr>
          </a:p>
          <a:p>
            <a:pPr indent="-349250" lvl="0" marL="457200" rtl="0" algn="just">
              <a:lnSpc>
                <a:spcPct val="115000"/>
              </a:lnSpc>
              <a:spcBef>
                <a:spcPts val="0"/>
              </a:spcBef>
              <a:spcAft>
                <a:spcPts val="0"/>
              </a:spcAft>
              <a:buClr>
                <a:srgbClr val="0E101A"/>
              </a:buClr>
              <a:buSzPts val="1900"/>
              <a:buFont typeface="Calibri"/>
              <a:buChar char="➢"/>
            </a:pPr>
            <a:r>
              <a:rPr lang="en-CA" sz="1900">
                <a:solidFill>
                  <a:srgbClr val="0E101A"/>
                </a:solidFill>
                <a:latin typeface="Calibri"/>
                <a:ea typeface="Calibri"/>
                <a:cs typeface="Calibri"/>
                <a:sym typeface="Calibri"/>
              </a:rPr>
              <a:t>Below, class B inherits properties and methods from class A. In turn, class C inherits properties from class B. Class A is class B’s parent class, and class B is class C’s parent class. So, class C inherits the properties and methods from class A through class B.</a:t>
            </a:r>
            <a:endParaRPr sz="2300">
              <a:latin typeface="Calibri"/>
              <a:ea typeface="Calibri"/>
              <a:cs typeface="Calibri"/>
              <a:sym typeface="Calibri"/>
            </a:endParaRPr>
          </a:p>
          <a:p>
            <a:pPr indent="0" lvl="0" marL="0" marR="0" rtl="0" algn="l">
              <a:lnSpc>
                <a:spcPct val="100000"/>
              </a:lnSpc>
              <a:spcBef>
                <a:spcPts val="241"/>
              </a:spcBef>
              <a:spcAft>
                <a:spcPts val="0"/>
              </a:spcAft>
              <a:buNone/>
            </a:pPr>
            <a:r>
              <a:t/>
            </a:r>
            <a:endParaRPr b="0" i="0" sz="1200" u="none" cap="none" strike="noStrike">
              <a:solidFill>
                <a:srgbClr val="000000"/>
              </a:solidFill>
              <a:latin typeface="Calibri"/>
              <a:ea typeface="Calibri"/>
              <a:cs typeface="Calibri"/>
              <a:sym typeface="Calibri"/>
            </a:endParaRPr>
          </a:p>
        </p:txBody>
      </p:sp>
      <p:pic>
        <p:nvPicPr>
          <p:cNvPr descr="MultilevelInheritance - object oriented programming - Edureka" id="888" name="Google Shape;888;p123"/>
          <p:cNvPicPr preferRelativeResize="0"/>
          <p:nvPr/>
        </p:nvPicPr>
        <p:blipFill rotWithShape="1">
          <a:blip r:embed="rId3">
            <a:alphaModFix/>
          </a:blip>
          <a:srcRect b="0" l="0" r="0" t="0"/>
          <a:stretch/>
        </p:blipFill>
        <p:spPr>
          <a:xfrm>
            <a:off x="3569225" y="2670825"/>
            <a:ext cx="1218960" cy="1792440"/>
          </a:xfrm>
          <a:prstGeom prst="rect">
            <a:avLst/>
          </a:prstGeom>
          <a:noFill/>
          <a:ln>
            <a:noFill/>
          </a:ln>
        </p:spPr>
      </p:pic>
      <p:sp>
        <p:nvSpPr>
          <p:cNvPr id="889" name="Google Shape;889;p123"/>
          <p:cNvSpPr/>
          <p:nvPr/>
        </p:nvSpPr>
        <p:spPr>
          <a:xfrm>
            <a:off x="5022875" y="2465000"/>
            <a:ext cx="2963100" cy="2204100"/>
          </a:xfrm>
          <a:prstGeom prst="rect">
            <a:avLst/>
          </a:prstGeom>
          <a:noFill/>
          <a:ln>
            <a:noFill/>
          </a:ln>
        </p:spPr>
        <p:txBody>
          <a:bodyPr anchorCtr="0" anchor="ctr" bIns="0" lIns="0" spcFirstLastPara="1" rIns="0" wrap="square" tIns="0">
            <a:noAutofit/>
          </a:bodyPr>
          <a:lstStyle/>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Class A</a:t>
            </a:r>
            <a:r>
              <a:rPr b="1" lang="en-CA">
                <a:solidFill>
                  <a:schemeClr val="dk1"/>
                </a:solidFill>
                <a:latin typeface="Courier New"/>
                <a:ea typeface="Courier New"/>
                <a:cs typeface="Courier New"/>
                <a:sym typeface="Courier New"/>
              </a:rPr>
              <a:t> </a:t>
            </a: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Class B </a:t>
            </a:r>
            <a:r>
              <a:rPr b="1" i="0" lang="en-CA" u="none" cap="none" strike="noStrike">
                <a:solidFill>
                  <a:srgbClr val="006699"/>
                </a:solidFill>
                <a:latin typeface="Courier New"/>
                <a:ea typeface="Courier New"/>
                <a:cs typeface="Courier New"/>
                <a:sym typeface="Courier New"/>
              </a:rPr>
              <a:t>extends</a:t>
            </a:r>
            <a:r>
              <a:rPr b="1" i="0" lang="en-CA" u="none" cap="none" strike="noStrike">
                <a:solidFill>
                  <a:srgbClr val="333333"/>
                </a:solidFill>
                <a:latin typeface="Courier New"/>
                <a:ea typeface="Courier New"/>
                <a:cs typeface="Courier New"/>
                <a:sym typeface="Courier New"/>
              </a:rPr>
              <a:t> </a:t>
            </a:r>
            <a:r>
              <a:rPr b="1" i="0" lang="en-CA" u="none" cap="none" strike="noStrike">
                <a:solidFill>
                  <a:srgbClr val="000000"/>
                </a:solidFill>
                <a:latin typeface="Courier New"/>
                <a:ea typeface="Courier New"/>
                <a:cs typeface="Courier New"/>
                <a:sym typeface="Courier New"/>
              </a:rPr>
              <a:t>A {</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Class C </a:t>
            </a:r>
            <a:r>
              <a:rPr b="1" i="0" lang="en-CA" u="none" cap="none" strike="noStrike">
                <a:solidFill>
                  <a:srgbClr val="006699"/>
                </a:solidFill>
                <a:latin typeface="Courier New"/>
                <a:ea typeface="Courier New"/>
                <a:cs typeface="Courier New"/>
                <a:sym typeface="Courier New"/>
              </a:rPr>
              <a:t>extends</a:t>
            </a:r>
            <a:r>
              <a:rPr b="1" i="0" lang="en-CA" u="none" cap="none" strike="noStrike">
                <a:solidFill>
                  <a:srgbClr val="333333"/>
                </a:solidFill>
                <a:latin typeface="Courier New"/>
                <a:ea typeface="Courier New"/>
                <a:cs typeface="Courier New"/>
                <a:sym typeface="Courier New"/>
              </a:rPr>
              <a:t> B</a:t>
            </a:r>
            <a:r>
              <a:rPr b="1" i="0" lang="en-CA" u="none" cap="none" strike="noStrike">
                <a:solidFill>
                  <a:srgbClr val="000000"/>
                </a:solidFill>
                <a:latin typeface="Courier New"/>
                <a:ea typeface="Courier New"/>
                <a:cs typeface="Courier New"/>
                <a:sym typeface="Courier New"/>
              </a:rPr>
              <a:t> {</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i="0" lang="en-CA" u="none" cap="none" strike="noStrike">
                <a:solidFill>
                  <a:srgbClr val="000000"/>
                </a:solidFill>
                <a:latin typeface="Courier New"/>
                <a:ea typeface="Courier New"/>
                <a:cs typeface="Courier New"/>
                <a:sym typeface="Courier New"/>
              </a:rPr>
              <a:t>}</a:t>
            </a:r>
            <a:endParaRPr b="1" i="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4"/>
          <p:cNvSpPr txBox="1"/>
          <p:nvPr/>
        </p:nvSpPr>
        <p:spPr>
          <a:xfrm>
            <a:off x="350700" y="57250"/>
            <a:ext cx="5304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Hierarchical Inheritance</a:t>
            </a:r>
            <a:endParaRPr sz="1800"/>
          </a:p>
        </p:txBody>
      </p:sp>
      <p:sp>
        <p:nvSpPr>
          <p:cNvPr id="895" name="Google Shape;895;p124"/>
          <p:cNvSpPr txBox="1"/>
          <p:nvPr/>
        </p:nvSpPr>
        <p:spPr>
          <a:xfrm>
            <a:off x="350700" y="823250"/>
            <a:ext cx="7985700" cy="3735900"/>
          </a:xfrm>
          <a:prstGeom prst="rect">
            <a:avLst/>
          </a:prstGeom>
          <a:noFill/>
          <a:ln>
            <a:noFill/>
          </a:ln>
        </p:spPr>
        <p:txBody>
          <a:bodyPr anchorCtr="0" anchor="t" bIns="45700" lIns="91425" spcFirstLastPara="1" rIns="91425" wrap="square" tIns="45700">
            <a:normAutofit/>
          </a:bodyPr>
          <a:lstStyle/>
          <a:p>
            <a:pPr indent="-355600" lvl="0" marL="457200" rtl="0" algn="just">
              <a:lnSpc>
                <a:spcPct val="115000"/>
              </a:lnSpc>
              <a:spcBef>
                <a:spcPts val="0"/>
              </a:spcBef>
              <a:spcAft>
                <a:spcPts val="0"/>
              </a:spcAft>
              <a:buClr>
                <a:srgbClr val="0E101A"/>
              </a:buClr>
              <a:buSzPts val="2000"/>
              <a:buChar char="➢"/>
            </a:pPr>
            <a:r>
              <a:rPr lang="en-CA" sz="2000">
                <a:solidFill>
                  <a:srgbClr val="0E101A"/>
                </a:solidFill>
                <a:latin typeface="Calibri"/>
                <a:ea typeface="Calibri"/>
                <a:cs typeface="Calibri"/>
                <a:sym typeface="Calibri"/>
              </a:rPr>
              <a:t>It occurs when a class has more than one child class (subclasses), in other words, multiple child classes have the same parent class.</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Below, classes B and C are child classes inheriting from class A.</a:t>
            </a:r>
            <a:endParaRPr sz="2400">
              <a:latin typeface="Calibri"/>
              <a:ea typeface="Calibri"/>
              <a:cs typeface="Calibri"/>
              <a:sym typeface="Calibri"/>
            </a:endParaRPr>
          </a:p>
          <a:p>
            <a:pPr indent="0" lvl="0" marL="0" marR="0" rtl="0" algn="l">
              <a:lnSpc>
                <a:spcPct val="100000"/>
              </a:lnSpc>
              <a:spcBef>
                <a:spcPts val="281"/>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descr="HierarchicalInheritance - object oriented programming - Edureka" id="896" name="Google Shape;896;p124"/>
          <p:cNvPicPr preferRelativeResize="0"/>
          <p:nvPr/>
        </p:nvPicPr>
        <p:blipFill rotWithShape="1">
          <a:blip r:embed="rId3">
            <a:alphaModFix/>
          </a:blip>
          <a:srcRect b="0" l="0" r="0" t="0"/>
          <a:stretch/>
        </p:blipFill>
        <p:spPr>
          <a:xfrm>
            <a:off x="1498990" y="2332877"/>
            <a:ext cx="2857320" cy="1695240"/>
          </a:xfrm>
          <a:prstGeom prst="rect">
            <a:avLst/>
          </a:prstGeom>
          <a:noFill/>
          <a:ln>
            <a:noFill/>
          </a:ln>
        </p:spPr>
      </p:pic>
      <p:sp>
        <p:nvSpPr>
          <p:cNvPr id="897" name="Google Shape;897;p124"/>
          <p:cNvSpPr/>
          <p:nvPr/>
        </p:nvSpPr>
        <p:spPr>
          <a:xfrm>
            <a:off x="4883850" y="2106950"/>
            <a:ext cx="2742900" cy="2299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Class A {</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Class B </a:t>
            </a:r>
            <a:r>
              <a:rPr b="1" i="0" lang="en-CA" sz="1600" u="none" cap="none" strike="noStrike">
                <a:solidFill>
                  <a:srgbClr val="376092"/>
                </a:solidFill>
                <a:latin typeface="Courier New"/>
                <a:ea typeface="Courier New"/>
                <a:cs typeface="Courier New"/>
                <a:sym typeface="Courier New"/>
              </a:rPr>
              <a:t>extends</a:t>
            </a:r>
            <a:r>
              <a:rPr b="1" i="0" lang="en-CA" sz="1600" u="none" cap="none" strike="noStrike">
                <a:solidFill>
                  <a:srgbClr val="000000"/>
                </a:solidFill>
                <a:latin typeface="Courier New"/>
                <a:ea typeface="Courier New"/>
                <a:cs typeface="Courier New"/>
                <a:sym typeface="Courier New"/>
              </a:rPr>
              <a:t> A</a:t>
            </a:r>
            <a:r>
              <a:rPr b="1" lang="en-CA" sz="1600">
                <a:solidFill>
                  <a:schemeClr val="dk1"/>
                </a:solidFill>
                <a:latin typeface="Courier New"/>
                <a:ea typeface="Courier New"/>
                <a:cs typeface="Courier New"/>
                <a:sym typeface="Courier New"/>
              </a:rPr>
              <a:t> </a:t>
            </a: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Class C </a:t>
            </a:r>
            <a:r>
              <a:rPr b="1" i="0" lang="en-CA" sz="1600" u="none" cap="none" strike="noStrike">
                <a:solidFill>
                  <a:srgbClr val="376092"/>
                </a:solidFill>
                <a:latin typeface="Courier New"/>
                <a:ea typeface="Courier New"/>
                <a:cs typeface="Courier New"/>
                <a:sym typeface="Courier New"/>
              </a:rPr>
              <a:t>extends</a:t>
            </a:r>
            <a:r>
              <a:rPr b="1" i="0" lang="en-CA" sz="1600" u="none" cap="none" strike="noStrike">
                <a:solidFill>
                  <a:srgbClr val="000000"/>
                </a:solidFill>
                <a:latin typeface="Courier New"/>
                <a:ea typeface="Courier New"/>
                <a:cs typeface="Courier New"/>
                <a:sym typeface="Courier New"/>
              </a:rPr>
              <a:t> A</a:t>
            </a:r>
            <a:r>
              <a:rPr b="1" lang="en-CA" sz="1600">
                <a:solidFill>
                  <a:schemeClr val="dk1"/>
                </a:solidFill>
                <a:latin typeface="Courier New"/>
                <a:ea typeface="Courier New"/>
                <a:cs typeface="Courier New"/>
                <a:sym typeface="Courier New"/>
              </a:rPr>
              <a:t> </a:t>
            </a: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600" u="none" cap="none" strike="noStrike">
                <a:solidFill>
                  <a:srgbClr val="000000"/>
                </a:solidFill>
                <a:latin typeface="Courier New"/>
                <a:ea typeface="Courier New"/>
                <a:cs typeface="Courier New"/>
                <a:sym typeface="Courier New"/>
              </a:rPr>
              <a:t>}</a:t>
            </a:r>
            <a:endParaRPr b="1"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5"/>
          <p:cNvSpPr txBox="1"/>
          <p:nvPr/>
        </p:nvSpPr>
        <p:spPr>
          <a:xfrm>
            <a:off x="358000" y="57250"/>
            <a:ext cx="48879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Hybrid Inheritance</a:t>
            </a:r>
            <a:endParaRPr sz="1800"/>
          </a:p>
        </p:txBody>
      </p:sp>
      <p:sp>
        <p:nvSpPr>
          <p:cNvPr id="903" name="Google Shape;903;p125"/>
          <p:cNvSpPr txBox="1"/>
          <p:nvPr/>
        </p:nvSpPr>
        <p:spPr>
          <a:xfrm>
            <a:off x="474900" y="908450"/>
            <a:ext cx="7839300" cy="3745500"/>
          </a:xfrm>
          <a:prstGeom prst="rect">
            <a:avLst/>
          </a:prstGeom>
          <a:noFill/>
          <a:ln>
            <a:noFill/>
          </a:ln>
        </p:spPr>
        <p:txBody>
          <a:bodyPr anchorCtr="0" anchor="t" bIns="45700" lIns="91425" spcFirstLastPara="1" rIns="91425" wrap="square" tIns="45700">
            <a:normAutofit/>
          </a:bodyPr>
          <a:lstStyle/>
          <a:p>
            <a:pPr indent="-355600" lvl="0" marL="457200" rtl="0" algn="just">
              <a:lnSpc>
                <a:spcPct val="115000"/>
              </a:lnSpc>
              <a:spcBef>
                <a:spcPts val="0"/>
              </a:spcBef>
              <a:spcAft>
                <a:spcPts val="0"/>
              </a:spcAft>
              <a:buClr>
                <a:srgbClr val="0E101A"/>
              </a:buClr>
              <a:buSzPts val="2000"/>
              <a:buChar char="➢"/>
            </a:pPr>
            <a:r>
              <a:rPr lang="en-CA" sz="2000">
                <a:solidFill>
                  <a:srgbClr val="0E101A"/>
                </a:solidFill>
                <a:latin typeface="Calibri"/>
                <a:ea typeface="Calibri"/>
                <a:cs typeface="Calibri"/>
                <a:sym typeface="Calibri"/>
              </a:rPr>
              <a:t>Hybrid</a:t>
            </a:r>
            <a:r>
              <a:rPr b="1" lang="en-CA" sz="2000">
                <a:solidFill>
                  <a:srgbClr val="0E101A"/>
                </a:solidFill>
                <a:latin typeface="Calibri"/>
                <a:ea typeface="Calibri"/>
                <a:cs typeface="Calibri"/>
                <a:sym typeface="Calibri"/>
              </a:rPr>
              <a:t> </a:t>
            </a:r>
            <a:r>
              <a:rPr lang="en-CA" sz="2000">
                <a:solidFill>
                  <a:srgbClr val="0E101A"/>
                </a:solidFill>
                <a:latin typeface="Calibri"/>
                <a:ea typeface="Calibri"/>
                <a:cs typeface="Calibri"/>
                <a:sym typeface="Calibri"/>
              </a:rPr>
              <a:t>inheritance is the combination of </a:t>
            </a:r>
            <a:r>
              <a:rPr i="1" lang="en-CA" sz="2000">
                <a:solidFill>
                  <a:srgbClr val="0E101A"/>
                </a:solidFill>
                <a:latin typeface="Calibri"/>
                <a:ea typeface="Calibri"/>
                <a:cs typeface="Calibri"/>
                <a:sym typeface="Calibri"/>
              </a:rPr>
              <a:t>multiple </a:t>
            </a:r>
            <a:r>
              <a:rPr lang="en-CA" sz="2000">
                <a:solidFill>
                  <a:srgbClr val="0E101A"/>
                </a:solidFill>
                <a:latin typeface="Calibri"/>
                <a:ea typeface="Calibri"/>
                <a:cs typeface="Calibri"/>
                <a:sym typeface="Calibri"/>
              </a:rPr>
              <a:t>inheritance and </a:t>
            </a:r>
            <a:r>
              <a:rPr i="1" lang="en-CA" sz="2000">
                <a:solidFill>
                  <a:srgbClr val="0E101A"/>
                </a:solidFill>
                <a:latin typeface="Calibri"/>
                <a:ea typeface="Calibri"/>
                <a:cs typeface="Calibri"/>
                <a:sym typeface="Calibri"/>
              </a:rPr>
              <a:t>multilevel</a:t>
            </a:r>
            <a:r>
              <a:rPr lang="en-CA" sz="2000">
                <a:solidFill>
                  <a:srgbClr val="0E101A"/>
                </a:solidFill>
                <a:latin typeface="Calibri"/>
                <a:ea typeface="Calibri"/>
                <a:cs typeface="Calibri"/>
                <a:sym typeface="Calibri"/>
              </a:rPr>
              <a:t> inheritance. </a:t>
            </a:r>
            <a:endParaRPr sz="2000">
              <a:solidFill>
                <a:srgbClr val="0E101A"/>
              </a:solidFill>
              <a:latin typeface="Calibri"/>
              <a:ea typeface="Calibri"/>
              <a:cs typeface="Calibri"/>
              <a:sym typeface="Calibri"/>
            </a:endParaRPr>
          </a:p>
          <a:p>
            <a:pPr indent="-355600" lvl="0" marL="457200"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Since multiple inheritance is not supported in Java, as it leads to ambiguity, a workaround is to use interfaces. </a:t>
            </a:r>
            <a:endParaRPr sz="2000">
              <a:solidFill>
                <a:srgbClr val="0E101A"/>
              </a:solidFill>
              <a:latin typeface="Calibri"/>
              <a:ea typeface="Calibri"/>
              <a:cs typeface="Calibri"/>
              <a:sym typeface="Calibri"/>
            </a:endParaRPr>
          </a:p>
          <a:p>
            <a:pPr indent="-355600" lvl="0" marL="457200" marR="3201743" rtl="0" algn="just">
              <a:lnSpc>
                <a:spcPct val="115000"/>
              </a:lnSpc>
              <a:spcBef>
                <a:spcPts val="0"/>
              </a:spcBef>
              <a:spcAft>
                <a:spcPts val="0"/>
              </a:spcAft>
              <a:buClr>
                <a:srgbClr val="0E101A"/>
              </a:buClr>
              <a:buSzPts val="2000"/>
              <a:buFont typeface="Calibri"/>
              <a:buChar char="➢"/>
            </a:pPr>
            <a:r>
              <a:rPr lang="en-CA" sz="2000">
                <a:solidFill>
                  <a:srgbClr val="0E101A"/>
                </a:solidFill>
                <a:latin typeface="Calibri"/>
                <a:ea typeface="Calibri"/>
                <a:cs typeface="Calibri"/>
                <a:sym typeface="Calibri"/>
              </a:rPr>
              <a:t>To the right, class A is the parent class of classes B and C, whereas classes B and C are the parent classes of D.</a:t>
            </a:r>
            <a:endParaRPr sz="2400">
              <a:latin typeface="Calibri"/>
              <a:ea typeface="Calibri"/>
              <a:cs typeface="Calibri"/>
              <a:sym typeface="Calibri"/>
            </a:endParaRPr>
          </a:p>
          <a:p>
            <a:pPr indent="0" lvl="0" marL="0" marR="0" rtl="0" algn="l">
              <a:lnSpc>
                <a:spcPct val="100000"/>
              </a:lnSpc>
              <a:spcBef>
                <a:spcPts val="281"/>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descr="HybridInheritance - object oriented programming - Edureka" id="904" name="Google Shape;904;p125"/>
          <p:cNvPicPr preferRelativeResize="0"/>
          <p:nvPr/>
        </p:nvPicPr>
        <p:blipFill rotWithShape="1">
          <a:blip r:embed="rId3">
            <a:alphaModFix/>
          </a:blip>
          <a:srcRect b="0" l="0" r="0" t="0"/>
          <a:stretch/>
        </p:blipFill>
        <p:spPr>
          <a:xfrm>
            <a:off x="5673368" y="2464965"/>
            <a:ext cx="1970280" cy="19047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6"/>
          <p:cNvSpPr txBox="1"/>
          <p:nvPr/>
        </p:nvSpPr>
        <p:spPr>
          <a:xfrm>
            <a:off x="343375" y="43600"/>
            <a:ext cx="45006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Overriding in Java</a:t>
            </a:r>
            <a:endParaRPr sz="1800"/>
          </a:p>
        </p:txBody>
      </p:sp>
      <p:sp>
        <p:nvSpPr>
          <p:cNvPr id="910" name="Google Shape;910;p126"/>
          <p:cNvSpPr txBox="1"/>
          <p:nvPr/>
        </p:nvSpPr>
        <p:spPr>
          <a:xfrm>
            <a:off x="413625" y="874500"/>
            <a:ext cx="8117400" cy="3394500"/>
          </a:xfrm>
          <a:prstGeom prst="rect">
            <a:avLst/>
          </a:prstGeom>
          <a:noFill/>
          <a:ln>
            <a:noFill/>
          </a:ln>
        </p:spPr>
        <p:txBody>
          <a:bodyPr anchorCtr="0" anchor="t" bIns="45700" lIns="91425" spcFirstLastPara="1" rIns="91425" wrap="square" tIns="45700">
            <a:noAutofit/>
          </a:bodyPr>
          <a:lstStyle/>
          <a:p>
            <a:pPr indent="-342720" lvl="0" marL="343080" marR="0" rtl="0" algn="l">
              <a:lnSpc>
                <a:spcPct val="115000"/>
              </a:lnSpc>
              <a:spcBef>
                <a:spcPts val="0"/>
              </a:spcBef>
              <a:spcAft>
                <a:spcPts val="0"/>
              </a:spcAft>
              <a:buClr>
                <a:srgbClr val="000000"/>
              </a:buClr>
              <a:buSzPts val="1800"/>
              <a:buChar char="➢"/>
            </a:pPr>
            <a:r>
              <a:rPr i="0" lang="en-CA" sz="1800" u="none" cap="none" strike="noStrike">
                <a:solidFill>
                  <a:srgbClr val="000000"/>
                </a:solidFill>
                <a:latin typeface="Calibri"/>
                <a:ea typeface="Calibri"/>
                <a:cs typeface="Calibri"/>
                <a:sym typeface="Calibri"/>
              </a:rPr>
              <a:t>I</a:t>
            </a:r>
            <a:r>
              <a:rPr lang="en-CA" sz="1800">
                <a:latin typeface="Calibri"/>
                <a:ea typeface="Calibri"/>
                <a:cs typeface="Calibri"/>
                <a:sym typeface="Calibri"/>
              </a:rPr>
              <a:t>t occurs when a</a:t>
            </a:r>
            <a:r>
              <a:rPr i="0" lang="en-CA" sz="1800" u="none" cap="none" strike="noStrike">
                <a:solidFill>
                  <a:srgbClr val="000000"/>
                </a:solidFill>
                <a:latin typeface="Calibri"/>
                <a:ea typeface="Calibri"/>
                <a:cs typeface="Calibri"/>
                <a:sym typeface="Calibri"/>
              </a:rPr>
              <a:t> subclass (child class) has</a:t>
            </a:r>
            <a:r>
              <a:rPr lang="en-CA" sz="1800">
                <a:latin typeface="Calibri"/>
                <a:ea typeface="Calibri"/>
                <a:cs typeface="Calibri"/>
                <a:sym typeface="Calibri"/>
              </a:rPr>
              <a:t> a</a:t>
            </a:r>
            <a:r>
              <a:rPr i="0" lang="en-CA" sz="1800" u="none" cap="none" strike="noStrike">
                <a:solidFill>
                  <a:srgbClr val="000000"/>
                </a:solidFill>
                <a:latin typeface="Calibri"/>
                <a:ea typeface="Calibri"/>
                <a:cs typeface="Calibri"/>
                <a:sym typeface="Calibri"/>
              </a:rPr>
              <a:t> method </a:t>
            </a:r>
            <a:r>
              <a:rPr lang="en-CA" sz="1800">
                <a:latin typeface="Calibri"/>
                <a:ea typeface="Calibri"/>
                <a:cs typeface="Calibri"/>
                <a:sym typeface="Calibri"/>
              </a:rPr>
              <a:t>with the same signature (same name and parameters) as</a:t>
            </a:r>
            <a:r>
              <a:rPr i="0" lang="en-CA" sz="1800" u="none" cap="none" strike="noStrike">
                <a:solidFill>
                  <a:srgbClr val="000000"/>
                </a:solidFill>
                <a:latin typeface="Calibri"/>
                <a:ea typeface="Calibri"/>
                <a:cs typeface="Calibri"/>
                <a:sym typeface="Calibri"/>
              </a:rPr>
              <a:t> in the parent class.</a:t>
            </a:r>
            <a:endParaRPr sz="1800"/>
          </a:p>
          <a:p>
            <a:pPr indent="0" lvl="0" marL="0" marR="0" rtl="0" algn="l">
              <a:lnSpc>
                <a:spcPct val="115000"/>
              </a:lnSpc>
              <a:spcBef>
                <a:spcPts val="360"/>
              </a:spcBef>
              <a:spcAft>
                <a:spcPts val="0"/>
              </a:spcAft>
              <a:buNone/>
            </a:pPr>
            <a:r>
              <a:t/>
            </a:r>
            <a:endParaRPr sz="1800"/>
          </a:p>
          <a:p>
            <a:pPr indent="0" lvl="0" marL="0" marR="0" rtl="0" algn="l">
              <a:lnSpc>
                <a:spcPct val="100000"/>
              </a:lnSpc>
              <a:spcBef>
                <a:spcPts val="641"/>
              </a:spcBef>
              <a:spcAft>
                <a:spcPts val="0"/>
              </a:spcAft>
              <a:buNone/>
            </a:pPr>
            <a:r>
              <a:t/>
            </a:r>
            <a:endParaRPr b="0" i="0" sz="1500" u="none" cap="none" strike="noStrike">
              <a:solidFill>
                <a:srgbClr val="000000"/>
              </a:solidFill>
              <a:latin typeface="Calibri"/>
              <a:ea typeface="Calibri"/>
              <a:cs typeface="Calibri"/>
              <a:sym typeface="Calibri"/>
            </a:endParaRPr>
          </a:p>
        </p:txBody>
      </p:sp>
      <p:pic>
        <p:nvPicPr>
          <p:cNvPr descr="Java method overriding example of bank" id="911" name="Google Shape;911;p126"/>
          <p:cNvPicPr preferRelativeResize="0"/>
          <p:nvPr/>
        </p:nvPicPr>
        <p:blipFill rotWithShape="1">
          <a:blip r:embed="rId3">
            <a:alphaModFix/>
          </a:blip>
          <a:srcRect b="0" l="0" r="0" t="0"/>
          <a:stretch/>
        </p:blipFill>
        <p:spPr>
          <a:xfrm>
            <a:off x="1999425" y="1764025"/>
            <a:ext cx="5041075" cy="2042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7"/>
          <p:cNvSpPr txBox="1"/>
          <p:nvPr/>
        </p:nvSpPr>
        <p:spPr>
          <a:xfrm>
            <a:off x="350550" y="40700"/>
            <a:ext cx="45360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super</a:t>
            </a:r>
            <a:r>
              <a:rPr b="0" i="0" lang="en-CA" sz="4000" u="none" cap="none" strike="noStrike">
                <a:solidFill>
                  <a:srgbClr val="000000"/>
                </a:solidFill>
                <a:latin typeface="Calibri"/>
                <a:ea typeface="Calibri"/>
                <a:cs typeface="Calibri"/>
                <a:sym typeface="Calibri"/>
              </a:rPr>
              <a:t> keyword</a:t>
            </a:r>
            <a:endParaRPr sz="1800"/>
          </a:p>
        </p:txBody>
      </p:sp>
      <p:sp>
        <p:nvSpPr>
          <p:cNvPr id="917" name="Google Shape;917;p127"/>
          <p:cNvSpPr txBox="1"/>
          <p:nvPr/>
        </p:nvSpPr>
        <p:spPr>
          <a:xfrm>
            <a:off x="375775" y="875450"/>
            <a:ext cx="8029500" cy="2593800"/>
          </a:xfrm>
          <a:prstGeom prst="rect">
            <a:avLst/>
          </a:prstGeom>
          <a:noFill/>
          <a:ln>
            <a:noFill/>
          </a:ln>
        </p:spPr>
        <p:txBody>
          <a:bodyPr anchorCtr="0" anchor="t" bIns="45700" lIns="91425" spcFirstLastPara="1" rIns="91425" wrap="square" tIns="45700">
            <a:normAutofit/>
          </a:bodyPr>
          <a:lstStyle/>
          <a:p>
            <a:pPr indent="-357237" lvl="0" marL="457200" rtl="0" algn="just">
              <a:lnSpc>
                <a:spcPct val="115000"/>
              </a:lnSpc>
              <a:spcBef>
                <a:spcPts val="0"/>
              </a:spcBef>
              <a:spcAft>
                <a:spcPts val="0"/>
              </a:spcAft>
              <a:buSzPts val="2026"/>
              <a:buFont typeface="Calibri"/>
              <a:buChar char="➢"/>
            </a:pPr>
            <a:r>
              <a:rPr lang="en-CA" sz="2025">
                <a:latin typeface="Calibri"/>
                <a:ea typeface="Calibri"/>
                <a:cs typeface="Calibri"/>
                <a:sym typeface="Calibri"/>
              </a:rPr>
              <a:t>The super keyword is a reference variable used to refer to the immediate parent class.</a:t>
            </a:r>
            <a:endParaRPr sz="2025">
              <a:latin typeface="Calibri"/>
              <a:ea typeface="Calibri"/>
              <a:cs typeface="Calibri"/>
              <a:sym typeface="Calibri"/>
            </a:endParaRPr>
          </a:p>
          <a:p>
            <a:pPr indent="-357237" lvl="0" marL="457200" rtl="0" algn="just">
              <a:lnSpc>
                <a:spcPct val="115000"/>
              </a:lnSpc>
              <a:spcBef>
                <a:spcPts val="0"/>
              </a:spcBef>
              <a:spcAft>
                <a:spcPts val="0"/>
              </a:spcAft>
              <a:buSzPts val="2026"/>
              <a:buFont typeface="Calibri"/>
              <a:buChar char="➢"/>
            </a:pPr>
            <a:r>
              <a:rPr lang="en-CA" sz="2025">
                <a:latin typeface="Calibri"/>
                <a:ea typeface="Calibri"/>
                <a:cs typeface="Calibri"/>
                <a:sym typeface="Calibri"/>
              </a:rPr>
              <a:t>Usage of the super keyword.</a:t>
            </a:r>
            <a:endParaRPr sz="2025">
              <a:latin typeface="Calibri"/>
              <a:ea typeface="Calibri"/>
              <a:cs typeface="Calibri"/>
              <a:sym typeface="Calibri"/>
            </a:endParaRPr>
          </a:p>
          <a:p>
            <a:pPr indent="-357237" lvl="1" marL="914400" rtl="0" algn="just">
              <a:lnSpc>
                <a:spcPct val="115000"/>
              </a:lnSpc>
              <a:spcBef>
                <a:spcPts val="0"/>
              </a:spcBef>
              <a:spcAft>
                <a:spcPts val="0"/>
              </a:spcAft>
              <a:buSzPts val="2026"/>
              <a:buFont typeface="Calibri"/>
              <a:buChar char="○"/>
            </a:pPr>
            <a:r>
              <a:rPr i="1" lang="en-CA" sz="2025">
                <a:latin typeface="Calibri"/>
                <a:ea typeface="Calibri"/>
                <a:cs typeface="Calibri"/>
                <a:sym typeface="Calibri"/>
              </a:rPr>
              <a:t>super</a:t>
            </a:r>
            <a:r>
              <a:rPr lang="en-CA" sz="2025">
                <a:latin typeface="Calibri"/>
                <a:ea typeface="Calibri"/>
                <a:cs typeface="Calibri"/>
                <a:sym typeface="Calibri"/>
              </a:rPr>
              <a:t> can be used to refer to the immediate parent class instance.</a:t>
            </a:r>
            <a:endParaRPr sz="2025">
              <a:latin typeface="Calibri"/>
              <a:ea typeface="Calibri"/>
              <a:cs typeface="Calibri"/>
              <a:sym typeface="Calibri"/>
            </a:endParaRPr>
          </a:p>
          <a:p>
            <a:pPr indent="-357237" lvl="1" marL="914400" rtl="0" algn="just">
              <a:lnSpc>
                <a:spcPct val="115000"/>
              </a:lnSpc>
              <a:spcBef>
                <a:spcPts val="0"/>
              </a:spcBef>
              <a:spcAft>
                <a:spcPts val="0"/>
              </a:spcAft>
              <a:buSzPts val="2026"/>
              <a:buFont typeface="Calibri"/>
              <a:buChar char="○"/>
            </a:pPr>
            <a:r>
              <a:rPr i="1" lang="en-CA" sz="2025">
                <a:latin typeface="Calibri"/>
                <a:ea typeface="Calibri"/>
                <a:cs typeface="Calibri"/>
                <a:sym typeface="Calibri"/>
              </a:rPr>
              <a:t>super</a:t>
            </a:r>
            <a:r>
              <a:rPr lang="en-CA" sz="2025">
                <a:latin typeface="Calibri"/>
                <a:ea typeface="Calibri"/>
                <a:cs typeface="Calibri"/>
                <a:sym typeface="Calibri"/>
              </a:rPr>
              <a:t> can be used to invoke a method from the immediate parent class.</a:t>
            </a:r>
            <a:endParaRPr sz="2025">
              <a:latin typeface="Calibri"/>
              <a:ea typeface="Calibri"/>
              <a:cs typeface="Calibri"/>
              <a:sym typeface="Calibri"/>
            </a:endParaRPr>
          </a:p>
          <a:p>
            <a:pPr indent="-357237" lvl="1" marL="914400" rtl="0" algn="just">
              <a:lnSpc>
                <a:spcPct val="115000"/>
              </a:lnSpc>
              <a:spcBef>
                <a:spcPts val="0"/>
              </a:spcBef>
              <a:spcAft>
                <a:spcPts val="0"/>
              </a:spcAft>
              <a:buSzPts val="2026"/>
              <a:buFont typeface="Calibri"/>
              <a:buChar char="○"/>
            </a:pPr>
            <a:r>
              <a:rPr i="1" lang="en-CA" sz="2025">
                <a:latin typeface="Calibri"/>
                <a:ea typeface="Calibri"/>
                <a:cs typeface="Calibri"/>
                <a:sym typeface="Calibri"/>
              </a:rPr>
              <a:t>super</a:t>
            </a:r>
            <a:r>
              <a:rPr lang="en-CA" sz="2025">
                <a:latin typeface="Calibri"/>
                <a:ea typeface="Calibri"/>
                <a:cs typeface="Calibri"/>
                <a:sym typeface="Calibri"/>
              </a:rPr>
              <a:t>() can be used to invoke immediate parent class constructor.</a:t>
            </a:r>
            <a:endParaRPr sz="1725">
              <a:latin typeface="Calibri"/>
              <a:ea typeface="Calibri"/>
              <a:cs typeface="Calibri"/>
              <a:sym typeface="Calibri"/>
            </a:endParaRPr>
          </a:p>
        </p:txBody>
      </p:sp>
      <p:sp>
        <p:nvSpPr>
          <p:cNvPr id="918" name="Google Shape;918;p127"/>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28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8"/>
          <p:cNvSpPr txBox="1"/>
          <p:nvPr/>
        </p:nvSpPr>
        <p:spPr>
          <a:xfrm>
            <a:off x="428400" y="819000"/>
            <a:ext cx="8159400" cy="456900"/>
          </a:xfrm>
          <a:prstGeom prst="rect">
            <a:avLst/>
          </a:prstGeom>
          <a:noFill/>
          <a:ln>
            <a:noFill/>
          </a:ln>
        </p:spPr>
        <p:txBody>
          <a:bodyPr anchorCtr="0" anchor="ctr" bIns="45700" lIns="91425" spcFirstLastPara="1" rIns="91425" wrap="square" tIns="45700">
            <a:noAutofit/>
          </a:bodyPr>
          <a:lstStyle/>
          <a:p>
            <a:pPr indent="-236129" lvl="0" marL="216000" marR="0" rtl="0" algn="l">
              <a:lnSpc>
                <a:spcPct val="100000"/>
              </a:lnSpc>
              <a:spcBef>
                <a:spcPts val="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 </a:t>
            </a:r>
            <a:r>
              <a:rPr b="0" i="1" lang="en-CA" sz="2000" u="none" cap="none" strike="noStrike">
                <a:solidFill>
                  <a:srgbClr val="000000"/>
                </a:solidFill>
                <a:latin typeface="Calibri"/>
                <a:ea typeface="Calibri"/>
                <a:cs typeface="Calibri"/>
                <a:sym typeface="Calibri"/>
              </a:rPr>
              <a:t>super</a:t>
            </a:r>
            <a:r>
              <a:rPr b="0" i="0" lang="en-CA" sz="2000" u="none" cap="none" strike="noStrike">
                <a:solidFill>
                  <a:srgbClr val="000000"/>
                </a:solidFill>
                <a:latin typeface="Calibri"/>
                <a:ea typeface="Calibri"/>
                <a:cs typeface="Calibri"/>
                <a:sym typeface="Calibri"/>
              </a:rPr>
              <a:t> is used to refer the immediate parent class instance variable.</a:t>
            </a:r>
            <a:endParaRPr sz="2000"/>
          </a:p>
        </p:txBody>
      </p:sp>
      <p:sp>
        <p:nvSpPr>
          <p:cNvPr id="924" name="Google Shape;924;p128"/>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25" name="Google Shape;925;p128"/>
          <p:cNvSpPr/>
          <p:nvPr/>
        </p:nvSpPr>
        <p:spPr>
          <a:xfrm>
            <a:off x="804950" y="1935150"/>
            <a:ext cx="6522000" cy="2607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String color = </a:t>
            </a:r>
            <a:r>
              <a:rPr b="1" i="0" lang="en-CA" sz="1200" u="none" cap="none" strike="noStrike">
                <a:solidFill>
                  <a:srgbClr val="2A00FF"/>
                </a:solidFill>
                <a:latin typeface="Courier New"/>
                <a:ea typeface="Courier New"/>
                <a:cs typeface="Courier New"/>
                <a:sym typeface="Courier New"/>
              </a:rPr>
              <a:t>"white"</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Dog </a:t>
            </a:r>
            <a:r>
              <a:rPr b="1" i="0" lang="en-CA" sz="1200" u="none" cap="none" strike="noStrike">
                <a:solidFill>
                  <a:srgbClr val="7F0055"/>
                </a:solidFill>
                <a:latin typeface="Courier New"/>
                <a:ea typeface="Courier New"/>
                <a:cs typeface="Courier New"/>
                <a:sym typeface="Courier New"/>
              </a:rPr>
              <a:t>extends</a:t>
            </a: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String color = </a:t>
            </a:r>
            <a:r>
              <a:rPr b="1" i="0" lang="en-CA" sz="1200" u="none" cap="none" strike="noStrike">
                <a:solidFill>
                  <a:srgbClr val="2A00FF"/>
                </a:solidFill>
                <a:latin typeface="Courier New"/>
                <a:ea typeface="Courier New"/>
                <a:cs typeface="Courier New"/>
                <a:sym typeface="Courier New"/>
              </a:rPr>
              <a:t>"black"</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void</a:t>
            </a:r>
            <a:r>
              <a:rPr b="1" i="0" lang="en-CA" sz="1200" u="none" cap="none" strike="noStrike">
                <a:solidFill>
                  <a:srgbClr val="000000"/>
                </a:solidFill>
                <a:latin typeface="Courier New"/>
                <a:ea typeface="Courier New"/>
                <a:cs typeface="Courier New"/>
                <a:sym typeface="Courier New"/>
              </a:rPr>
              <a:t> printColor()</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System.out.println(color);</a:t>
            </a:r>
            <a:r>
              <a:rPr b="1" i="0" lang="en-CA" sz="1200" u="none" cap="none" strike="noStrike">
                <a:solidFill>
                  <a:srgbClr val="3F7F5F"/>
                </a:solidFill>
                <a:latin typeface="Courier New"/>
                <a:ea typeface="Courier New"/>
                <a:cs typeface="Courier New"/>
                <a:sym typeface="Courier New"/>
              </a:rPr>
              <a:t>/</a:t>
            </a:r>
            <a:r>
              <a:rPr b="1" lang="en-CA" sz="1200">
                <a:solidFill>
                  <a:srgbClr val="3F7F5F"/>
                </a:solidFill>
                <a:latin typeface="Courier New"/>
                <a:ea typeface="Courier New"/>
                <a:cs typeface="Courier New"/>
                <a:sym typeface="Courier New"/>
              </a:rPr>
              <a:t>* </a:t>
            </a:r>
            <a:r>
              <a:rPr b="1" i="0" lang="en-CA" sz="1200" u="none" cap="none" strike="noStrike">
                <a:solidFill>
                  <a:srgbClr val="3F7F5F"/>
                </a:solidFill>
                <a:latin typeface="Courier New"/>
                <a:ea typeface="Courier New"/>
                <a:cs typeface="Courier New"/>
                <a:sym typeface="Courier New"/>
              </a:rPr>
              <a:t>prints Dog class color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7F0055"/>
                </a:solidFill>
                <a:latin typeface="Courier New"/>
                <a:ea typeface="Courier New"/>
                <a:cs typeface="Courier New"/>
                <a:sym typeface="Courier New"/>
              </a:rPr>
              <a:t>super</a:t>
            </a:r>
            <a:r>
              <a:rPr b="1" i="0" lang="en-CA" sz="1200" u="none" cap="none" strike="noStrike">
                <a:solidFill>
                  <a:srgbClr val="000000"/>
                </a:solidFill>
                <a:latin typeface="Courier New"/>
                <a:ea typeface="Courier New"/>
                <a:cs typeface="Courier New"/>
                <a:sym typeface="Courier New"/>
              </a:rPr>
              <a:t>.color);</a:t>
            </a:r>
            <a:r>
              <a:rPr b="1" i="0" lang="en-CA" sz="1200" u="none" cap="none" strike="noStrike">
                <a:solidFill>
                  <a:srgbClr val="3F7F5F"/>
                </a:solidFill>
                <a:latin typeface="Courier New"/>
                <a:ea typeface="Courier New"/>
                <a:cs typeface="Courier New"/>
                <a:sym typeface="Courier New"/>
              </a:rPr>
              <a:t>/</a:t>
            </a:r>
            <a:r>
              <a:rPr b="1" lang="en-CA" sz="1200">
                <a:solidFill>
                  <a:srgbClr val="3F7F5F"/>
                </a:solidFill>
                <a:latin typeface="Courier New"/>
                <a:ea typeface="Courier New"/>
                <a:cs typeface="Courier New"/>
                <a:sym typeface="Courier New"/>
              </a:rPr>
              <a:t>* </a:t>
            </a:r>
            <a:r>
              <a:rPr b="1" i="0" lang="en-CA" sz="1200" u="none" cap="none" strike="noStrike">
                <a:solidFill>
                  <a:srgbClr val="3F7F5F"/>
                </a:solidFill>
                <a:latin typeface="Courier New"/>
                <a:ea typeface="Courier New"/>
                <a:cs typeface="Courier New"/>
                <a:sym typeface="Courier New"/>
              </a:rPr>
              <a:t>prints Animal class color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p:txBody>
      </p:sp>
      <p:sp>
        <p:nvSpPr>
          <p:cNvPr id="926" name="Google Shape;926;p128"/>
          <p:cNvSpPr/>
          <p:nvPr/>
        </p:nvSpPr>
        <p:spPr>
          <a:xfrm>
            <a:off x="4197975" y="1528525"/>
            <a:ext cx="4176600" cy="1408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TestSuper</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Dog d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Dog();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d.printColor();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p:txBody>
      </p:sp>
      <p:sp>
        <p:nvSpPr>
          <p:cNvPr id="927" name="Google Shape;927;p128"/>
          <p:cNvSpPr/>
          <p:nvPr/>
        </p:nvSpPr>
        <p:spPr>
          <a:xfrm>
            <a:off x="354525" y="54850"/>
            <a:ext cx="4616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super</a:t>
            </a:r>
            <a:r>
              <a:rPr b="0" i="0" lang="en-CA" sz="4000" u="none" cap="none" strike="noStrike">
                <a:solidFill>
                  <a:srgbClr val="000000"/>
                </a:solidFill>
                <a:latin typeface="Calibri"/>
                <a:ea typeface="Calibri"/>
                <a:cs typeface="Calibri"/>
                <a:sym typeface="Calibri"/>
              </a:rPr>
              <a:t> keyword</a:t>
            </a:r>
            <a:endParaRPr b="0" i="0" sz="4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9"/>
          <p:cNvSpPr txBox="1"/>
          <p:nvPr/>
        </p:nvSpPr>
        <p:spPr>
          <a:xfrm>
            <a:off x="403055" y="855827"/>
            <a:ext cx="6248100" cy="380400"/>
          </a:xfrm>
          <a:prstGeom prst="rect">
            <a:avLst/>
          </a:prstGeom>
          <a:noFill/>
          <a:ln>
            <a:noFill/>
          </a:ln>
        </p:spPr>
        <p:txBody>
          <a:bodyPr anchorCtr="0" anchor="ctr" bIns="45700" lIns="91425" spcFirstLastPara="1" rIns="91425" wrap="square" tIns="45700">
            <a:normAutofit/>
          </a:bodyPr>
          <a:lstStyle/>
          <a:p>
            <a:pPr indent="-216000" lvl="0" marL="216000" marR="0" rtl="0" algn="just">
              <a:lnSpc>
                <a:spcPct val="115000"/>
              </a:lnSpc>
              <a:spcBef>
                <a:spcPts val="0"/>
              </a:spcBef>
              <a:spcAft>
                <a:spcPts val="0"/>
              </a:spcAft>
              <a:buClr>
                <a:srgbClr val="000000"/>
              </a:buClr>
              <a:buSzPts val="1800"/>
              <a:buFont typeface="Arial"/>
              <a:buChar char="➢"/>
            </a:pPr>
            <a:r>
              <a:rPr b="0" i="0" lang="en-CA" sz="1800" u="none" cap="none" strike="noStrike">
                <a:solidFill>
                  <a:srgbClr val="000000"/>
                </a:solidFill>
                <a:latin typeface="Calibri"/>
                <a:ea typeface="Calibri"/>
                <a:cs typeface="Calibri"/>
                <a:sym typeface="Calibri"/>
              </a:rPr>
              <a:t> </a:t>
            </a:r>
            <a:r>
              <a:rPr b="0" i="1" lang="en-CA" sz="1800" u="none" cap="none" strike="noStrike">
                <a:solidFill>
                  <a:srgbClr val="000000"/>
                </a:solidFill>
                <a:latin typeface="Calibri"/>
                <a:ea typeface="Calibri"/>
                <a:cs typeface="Calibri"/>
                <a:sym typeface="Calibri"/>
              </a:rPr>
              <a:t>super</a:t>
            </a:r>
            <a:r>
              <a:rPr b="0" i="0" lang="en-CA" sz="1800" u="none" cap="none" strike="noStrike">
                <a:solidFill>
                  <a:srgbClr val="000000"/>
                </a:solidFill>
                <a:latin typeface="Calibri"/>
                <a:ea typeface="Calibri"/>
                <a:cs typeface="Calibri"/>
                <a:sym typeface="Calibri"/>
              </a:rPr>
              <a:t> can be used to invoke </a:t>
            </a:r>
            <a:r>
              <a:rPr lang="en-CA" sz="1800">
                <a:latin typeface="Calibri"/>
                <a:ea typeface="Calibri"/>
                <a:cs typeface="Calibri"/>
                <a:sym typeface="Calibri"/>
              </a:rPr>
              <a:t>the </a:t>
            </a:r>
            <a:r>
              <a:rPr b="0" i="0" lang="en-CA" sz="1800" u="none" cap="none" strike="noStrike">
                <a:solidFill>
                  <a:srgbClr val="000000"/>
                </a:solidFill>
                <a:latin typeface="Calibri"/>
                <a:ea typeface="Calibri"/>
                <a:cs typeface="Calibri"/>
                <a:sym typeface="Calibri"/>
              </a:rPr>
              <a:t>parent class</a:t>
            </a:r>
            <a:r>
              <a:rPr lang="en-CA" sz="1800">
                <a:latin typeface="Calibri"/>
                <a:ea typeface="Calibri"/>
                <a:cs typeface="Calibri"/>
                <a:sym typeface="Calibri"/>
              </a:rPr>
              <a:t>’</a:t>
            </a:r>
            <a:r>
              <a:rPr b="0" i="0" lang="en-CA" sz="1800" u="none" cap="none" strike="noStrike">
                <a:solidFill>
                  <a:srgbClr val="000000"/>
                </a:solidFill>
                <a:latin typeface="Calibri"/>
                <a:ea typeface="Calibri"/>
                <a:cs typeface="Calibri"/>
                <a:sym typeface="Calibri"/>
              </a:rPr>
              <a:t> method.</a:t>
            </a:r>
            <a:endParaRPr/>
          </a:p>
        </p:txBody>
      </p:sp>
      <p:sp>
        <p:nvSpPr>
          <p:cNvPr id="933" name="Google Shape;933;p129"/>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34" name="Google Shape;934;p129"/>
          <p:cNvSpPr/>
          <p:nvPr/>
        </p:nvSpPr>
        <p:spPr>
          <a:xfrm>
            <a:off x="747825" y="1311150"/>
            <a:ext cx="4997700" cy="33453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t/>
            </a:r>
            <a:endParaRPr b="1" sz="1100">
              <a:solidFill>
                <a:srgbClr val="7F0055"/>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void</a:t>
            </a:r>
            <a:r>
              <a:rPr b="1" i="0" lang="en-CA" sz="1200" u="none" cap="none" strike="noStrike">
                <a:solidFill>
                  <a:srgbClr val="000000"/>
                </a:solidFill>
                <a:latin typeface="Courier New"/>
                <a:ea typeface="Courier New"/>
                <a:cs typeface="Courier New"/>
                <a:sym typeface="Courier New"/>
              </a:rPr>
              <a:t> eat()</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"eating..."</a:t>
            </a:r>
            <a:r>
              <a:rPr b="1" i="0" lang="en-CA" sz="1200" u="none" cap="none" strike="noStrike">
                <a:solidFill>
                  <a:srgbClr val="000000"/>
                </a:solidFill>
                <a:latin typeface="Courier New"/>
                <a:ea typeface="Courier New"/>
                <a:cs typeface="Courier New"/>
                <a:sym typeface="Courier New"/>
              </a:rPr>
              <a:t>);</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Dog </a:t>
            </a:r>
            <a:r>
              <a:rPr b="1" i="0" lang="en-CA" sz="1200" u="none" cap="none" strike="noStrike">
                <a:solidFill>
                  <a:srgbClr val="7F0055"/>
                </a:solidFill>
                <a:latin typeface="Courier New"/>
                <a:ea typeface="Courier New"/>
                <a:cs typeface="Courier New"/>
                <a:sym typeface="Courier New"/>
              </a:rPr>
              <a:t>extends</a:t>
            </a: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void</a:t>
            </a:r>
            <a:r>
              <a:rPr b="1" i="0" lang="en-CA" sz="1200" u="none" cap="none" strike="noStrike">
                <a:solidFill>
                  <a:srgbClr val="000000"/>
                </a:solidFill>
                <a:latin typeface="Courier New"/>
                <a:ea typeface="Courier New"/>
                <a:cs typeface="Courier New"/>
                <a:sym typeface="Courier New"/>
              </a:rPr>
              <a:t> eat(){</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"eating bread..."</a:t>
            </a:r>
            <a:r>
              <a:rPr b="1" i="0" lang="en-CA" sz="1200" u="none" cap="none" strike="noStrike">
                <a:solidFill>
                  <a:srgbClr val="000000"/>
                </a:solidFill>
                <a:latin typeface="Courier New"/>
                <a:ea typeface="Courier New"/>
                <a:cs typeface="Courier New"/>
                <a:sym typeface="Courier New"/>
              </a:rPr>
              <a:t>);</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work()</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super</a:t>
            </a:r>
            <a:r>
              <a:rPr b="1" i="0" lang="en-CA" sz="1200" u="none" cap="none" strike="noStrike">
                <a:solidFill>
                  <a:srgbClr val="000000"/>
                </a:solidFill>
                <a:latin typeface="Courier New"/>
                <a:ea typeface="Courier New"/>
                <a:cs typeface="Courier New"/>
                <a:sym typeface="Courier New"/>
              </a:rPr>
              <a:t>.eat();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eat();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p:txBody>
      </p:sp>
      <p:sp>
        <p:nvSpPr>
          <p:cNvPr id="935" name="Google Shape;935;p129"/>
          <p:cNvSpPr/>
          <p:nvPr/>
        </p:nvSpPr>
        <p:spPr>
          <a:xfrm>
            <a:off x="4511950" y="1236225"/>
            <a:ext cx="4174500" cy="1380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TestSuper</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200">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Arial"/>
                <a:ea typeface="Arial"/>
                <a:cs typeface="Arial"/>
                <a:sym typeface="Arial"/>
              </a:rPr>
              <a:t>             </a:t>
            </a:r>
            <a:r>
              <a:rPr b="1" i="0" lang="en-CA" sz="1200" u="none" cap="none" strike="noStrike">
                <a:solidFill>
                  <a:srgbClr val="000000"/>
                </a:solidFill>
                <a:latin typeface="Courier New"/>
                <a:ea typeface="Courier New"/>
                <a:cs typeface="Courier New"/>
                <a:sym typeface="Courier New"/>
              </a:rPr>
              <a:t>Dog d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Dog();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Arial"/>
                <a:ea typeface="Arial"/>
                <a:cs typeface="Arial"/>
                <a:sym typeface="Arial"/>
              </a:rPr>
              <a:t>             </a:t>
            </a:r>
            <a:r>
              <a:rPr b="1" i="0" lang="en-CA" sz="1200" u="none" cap="none" strike="noStrike">
                <a:solidFill>
                  <a:srgbClr val="000000"/>
                </a:solidFill>
                <a:latin typeface="Courier New"/>
                <a:ea typeface="Courier New"/>
                <a:cs typeface="Courier New"/>
                <a:sym typeface="Courier New"/>
              </a:rPr>
              <a:t>d.work();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p:txBody>
      </p:sp>
      <p:sp>
        <p:nvSpPr>
          <p:cNvPr id="936" name="Google Shape;936;p129"/>
          <p:cNvSpPr/>
          <p:nvPr/>
        </p:nvSpPr>
        <p:spPr>
          <a:xfrm>
            <a:off x="354525" y="54850"/>
            <a:ext cx="4616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super</a:t>
            </a:r>
            <a:r>
              <a:rPr b="0" i="0" lang="en-CA" sz="4000" u="none" cap="none" strike="noStrike">
                <a:solidFill>
                  <a:srgbClr val="000000"/>
                </a:solidFill>
                <a:latin typeface="Calibri"/>
                <a:ea typeface="Calibri"/>
                <a:cs typeface="Calibri"/>
                <a:sym typeface="Calibri"/>
              </a:rPr>
              <a:t> keyword</a:t>
            </a:r>
            <a:endParaRPr b="0" i="0" sz="4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0"/>
          <p:cNvSpPr txBox="1"/>
          <p:nvPr/>
        </p:nvSpPr>
        <p:spPr>
          <a:xfrm>
            <a:off x="462000" y="778650"/>
            <a:ext cx="6241500" cy="536700"/>
          </a:xfrm>
          <a:prstGeom prst="rect">
            <a:avLst/>
          </a:prstGeom>
          <a:noFill/>
          <a:ln>
            <a:noFill/>
          </a:ln>
        </p:spPr>
        <p:txBody>
          <a:bodyPr anchorCtr="0" anchor="ctr" bIns="45700" lIns="91425" spcFirstLastPara="1" rIns="91425" wrap="square" tIns="45700">
            <a:noAutofit/>
          </a:bodyPr>
          <a:lstStyle/>
          <a:p>
            <a:pPr indent="-228700" lvl="0" marL="216000" marR="0" rtl="0" algn="l">
              <a:lnSpc>
                <a:spcPct val="100000"/>
              </a:lnSpc>
              <a:spcBef>
                <a:spcPts val="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 </a:t>
            </a:r>
            <a:r>
              <a:rPr b="0" i="1" lang="en-CA" sz="2000" u="none" cap="none" strike="noStrike">
                <a:solidFill>
                  <a:srgbClr val="000000"/>
                </a:solidFill>
                <a:latin typeface="Calibri"/>
                <a:ea typeface="Calibri"/>
                <a:cs typeface="Calibri"/>
                <a:sym typeface="Calibri"/>
              </a:rPr>
              <a:t>super()</a:t>
            </a:r>
            <a:r>
              <a:rPr b="0" i="0" lang="en-CA" sz="2000" u="none" cap="none" strike="noStrike">
                <a:solidFill>
                  <a:srgbClr val="000000"/>
                </a:solidFill>
                <a:latin typeface="Calibri"/>
                <a:ea typeface="Calibri"/>
                <a:cs typeface="Calibri"/>
                <a:sym typeface="Calibri"/>
              </a:rPr>
              <a:t> is used to invoke the parent class constructor.</a:t>
            </a:r>
            <a:endParaRPr sz="1600"/>
          </a:p>
        </p:txBody>
      </p:sp>
      <p:sp>
        <p:nvSpPr>
          <p:cNvPr id="942" name="Google Shape;942;p130"/>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43" name="Google Shape;943;p130"/>
          <p:cNvSpPr/>
          <p:nvPr/>
        </p:nvSpPr>
        <p:spPr>
          <a:xfrm>
            <a:off x="617225" y="1879400"/>
            <a:ext cx="4590600" cy="2632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a:t>
            </a:r>
            <a:r>
              <a:rPr b="1" lang="en-CA" sz="1200">
                <a:solidFill>
                  <a:srgbClr val="2A00FF"/>
                </a:solidFill>
                <a:latin typeface="Courier New"/>
                <a:ea typeface="Courier New"/>
                <a:cs typeface="Courier New"/>
                <a:sym typeface="Courier New"/>
              </a:rPr>
              <a:t>A</a:t>
            </a:r>
            <a:r>
              <a:rPr b="1" i="0" lang="en-CA" sz="1200" u="none" cap="none" strike="noStrike">
                <a:solidFill>
                  <a:srgbClr val="2A00FF"/>
                </a:solidFill>
                <a:latin typeface="Courier New"/>
                <a:ea typeface="Courier New"/>
                <a:cs typeface="Courier New"/>
                <a:sym typeface="Courier New"/>
              </a:rPr>
              <a:t>nimal created"</a:t>
            </a:r>
            <a:r>
              <a:rPr b="1" i="0" lang="en-CA" sz="1200" u="none" cap="none" strike="noStrike">
                <a:solidFill>
                  <a:srgbClr val="000000"/>
                </a:solidFill>
                <a:latin typeface="Courier New"/>
                <a:ea typeface="Courier New"/>
                <a:cs typeface="Courier New"/>
                <a:sym typeface="Courier New"/>
              </a:rPr>
              <a:t>);</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Dog </a:t>
            </a:r>
            <a:r>
              <a:rPr b="1" i="0" lang="en-CA" sz="1200" u="none" cap="none" strike="noStrike">
                <a:solidFill>
                  <a:srgbClr val="7F0055"/>
                </a:solidFill>
                <a:latin typeface="Courier New"/>
                <a:ea typeface="Courier New"/>
                <a:cs typeface="Courier New"/>
                <a:sym typeface="Courier New"/>
              </a:rPr>
              <a:t>extends</a:t>
            </a:r>
            <a:r>
              <a:rPr b="1" i="0" lang="en-CA" sz="1200" u="none" cap="none" strike="noStrike">
                <a:solidFill>
                  <a:srgbClr val="000000"/>
                </a:solidFill>
                <a:latin typeface="Courier New"/>
                <a:ea typeface="Courier New"/>
                <a:cs typeface="Courier New"/>
                <a:sym typeface="Courier New"/>
              </a:rPr>
              <a:t> Animal</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Dog()</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super</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a:t>
            </a:r>
            <a:r>
              <a:rPr b="1" lang="en-CA" sz="1200">
                <a:solidFill>
                  <a:srgbClr val="2A00FF"/>
                </a:solidFill>
                <a:latin typeface="Courier New"/>
                <a:ea typeface="Courier New"/>
                <a:cs typeface="Courier New"/>
                <a:sym typeface="Courier New"/>
              </a:rPr>
              <a:t>D</a:t>
            </a:r>
            <a:r>
              <a:rPr b="1" i="0" lang="en-CA" sz="1200" u="none" cap="none" strike="noStrike">
                <a:solidFill>
                  <a:srgbClr val="2A00FF"/>
                </a:solidFill>
                <a:latin typeface="Courier New"/>
                <a:ea typeface="Courier New"/>
                <a:cs typeface="Courier New"/>
                <a:sym typeface="Courier New"/>
              </a:rPr>
              <a:t>og created"</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lang="en-CA" sz="1200">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944" name="Google Shape;944;p130"/>
          <p:cNvSpPr/>
          <p:nvPr/>
        </p:nvSpPr>
        <p:spPr>
          <a:xfrm>
            <a:off x="4572000" y="1441475"/>
            <a:ext cx="4174800" cy="1195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TestSuper</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Dog d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Dog();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p:txBody>
      </p:sp>
      <p:sp>
        <p:nvSpPr>
          <p:cNvPr id="945" name="Google Shape;945;p130"/>
          <p:cNvSpPr/>
          <p:nvPr/>
        </p:nvSpPr>
        <p:spPr>
          <a:xfrm>
            <a:off x="354525" y="54850"/>
            <a:ext cx="46164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super</a:t>
            </a:r>
            <a:r>
              <a:rPr b="0" i="0" lang="en-CA" sz="4000" u="none" cap="none" strike="noStrike">
                <a:solidFill>
                  <a:srgbClr val="000000"/>
                </a:solidFill>
                <a:latin typeface="Calibri"/>
                <a:ea typeface="Calibri"/>
                <a:cs typeface="Calibri"/>
                <a:sym typeface="Calibri"/>
              </a:rPr>
              <a:t> keyword</a:t>
            </a:r>
            <a:endParaRPr b="0" i="0" sz="4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9"/>
          <p:cNvSpPr txBox="1"/>
          <p:nvPr>
            <p:ph type="title"/>
          </p:nvPr>
        </p:nvSpPr>
        <p:spPr>
          <a:xfrm>
            <a:off x="504125" y="54725"/>
            <a:ext cx="7829100" cy="612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CA" sz="4000">
                <a:latin typeface="Calibri"/>
                <a:ea typeface="Calibri"/>
                <a:cs typeface="Calibri"/>
                <a:sym typeface="Calibri"/>
              </a:rPr>
              <a:t>Computer Memory Types</a:t>
            </a:r>
            <a:endParaRPr sz="4000">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1"/>
          <p:cNvSpPr txBox="1"/>
          <p:nvPr/>
        </p:nvSpPr>
        <p:spPr>
          <a:xfrm>
            <a:off x="361925" y="65925"/>
            <a:ext cx="42471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final</a:t>
            </a:r>
            <a:r>
              <a:rPr b="0" i="0" lang="en-CA" sz="4000" u="none" cap="none" strike="noStrike">
                <a:solidFill>
                  <a:srgbClr val="000000"/>
                </a:solidFill>
                <a:latin typeface="Calibri"/>
                <a:ea typeface="Calibri"/>
                <a:cs typeface="Calibri"/>
                <a:sym typeface="Calibri"/>
              </a:rPr>
              <a:t> </a:t>
            </a:r>
            <a:r>
              <a:rPr lang="en-CA" sz="4000">
                <a:latin typeface="Calibri"/>
                <a:ea typeface="Calibri"/>
                <a:cs typeface="Calibri"/>
                <a:sym typeface="Calibri"/>
              </a:rPr>
              <a:t>k</a:t>
            </a:r>
            <a:r>
              <a:rPr b="0" i="0" lang="en-CA" sz="4000" u="none" cap="none" strike="noStrike">
                <a:solidFill>
                  <a:srgbClr val="000000"/>
                </a:solidFill>
                <a:latin typeface="Calibri"/>
                <a:ea typeface="Calibri"/>
                <a:cs typeface="Calibri"/>
                <a:sym typeface="Calibri"/>
              </a:rPr>
              <a:t>eyword</a:t>
            </a:r>
            <a:endParaRPr sz="1800"/>
          </a:p>
        </p:txBody>
      </p:sp>
      <p:sp>
        <p:nvSpPr>
          <p:cNvPr id="951" name="Google Shape;951;p131"/>
          <p:cNvSpPr txBox="1"/>
          <p:nvPr/>
        </p:nvSpPr>
        <p:spPr>
          <a:xfrm>
            <a:off x="443175" y="898100"/>
            <a:ext cx="8316600" cy="3064800"/>
          </a:xfrm>
          <a:prstGeom prst="rect">
            <a:avLst/>
          </a:prstGeom>
          <a:noFill/>
          <a:ln>
            <a:noFill/>
          </a:ln>
        </p:spPr>
        <p:txBody>
          <a:bodyPr anchorCtr="0" anchor="t" bIns="45700" lIns="91425" spcFirstLastPara="1" rIns="91425" wrap="square" tIns="45700">
            <a:normAutofit/>
          </a:bodyPr>
          <a:lstStyle/>
          <a:p>
            <a:pPr indent="-355600" lvl="0" marL="457200" marR="0" rtl="0" algn="l">
              <a:lnSpc>
                <a:spcPct val="115000"/>
              </a:lnSpc>
              <a:spcBef>
                <a:spcPts val="0"/>
              </a:spcBef>
              <a:spcAft>
                <a:spcPts val="0"/>
              </a:spcAft>
              <a:buSzPts val="2000"/>
              <a:buFont typeface="Calibri"/>
              <a:buChar char="➢"/>
            </a:pPr>
            <a:r>
              <a:rPr i="0" lang="en-CA" sz="2000" u="none" cap="none" strike="noStrike">
                <a:solidFill>
                  <a:srgbClr val="000000"/>
                </a:solidFill>
                <a:latin typeface="Calibri"/>
                <a:ea typeface="Calibri"/>
                <a:cs typeface="Calibri"/>
                <a:sym typeface="Calibri"/>
              </a:rPr>
              <a:t>The final keyword is used to restrict the user. </a:t>
            </a:r>
            <a:r>
              <a:rPr lang="en-CA" sz="2000">
                <a:latin typeface="Calibri"/>
                <a:ea typeface="Calibri"/>
                <a:cs typeface="Calibri"/>
                <a:sym typeface="Calibri"/>
              </a:rPr>
              <a:t>It</a:t>
            </a:r>
            <a:r>
              <a:rPr i="0" lang="en-CA" sz="2000" u="none" cap="none" strike="noStrike">
                <a:solidFill>
                  <a:srgbClr val="000000"/>
                </a:solidFill>
                <a:latin typeface="Calibri"/>
                <a:ea typeface="Calibri"/>
                <a:cs typeface="Calibri"/>
                <a:sym typeface="Calibri"/>
              </a:rPr>
              <a:t> can be used </a:t>
            </a:r>
            <a:r>
              <a:rPr lang="en-CA" sz="2000">
                <a:latin typeface="Calibri"/>
                <a:ea typeface="Calibri"/>
                <a:cs typeface="Calibri"/>
                <a:sym typeface="Calibri"/>
              </a:rPr>
              <a:t>on</a:t>
            </a:r>
            <a:r>
              <a:rPr i="0" lang="en-CA" sz="2000" u="none" cap="none" strike="noStrike">
                <a:solidFill>
                  <a:srgbClr val="000000"/>
                </a:solidFill>
                <a:latin typeface="Calibri"/>
                <a:ea typeface="Calibri"/>
                <a:cs typeface="Calibri"/>
                <a:sym typeface="Calibri"/>
              </a:rPr>
              <a:t> variables, methods and classes.</a:t>
            </a:r>
            <a:endParaRPr sz="2000">
              <a:latin typeface="Calibri"/>
              <a:ea typeface="Calibri"/>
              <a:cs typeface="Calibri"/>
              <a:sym typeface="Calibri"/>
            </a:endParaRPr>
          </a:p>
          <a:p>
            <a:pPr indent="-355600" lvl="1" marL="914400" marR="0" rtl="0" algn="l">
              <a:lnSpc>
                <a:spcPct val="115000"/>
              </a:lnSpc>
              <a:spcBef>
                <a:spcPts val="100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variables</a:t>
            </a:r>
            <a:endParaRPr sz="2000">
              <a:latin typeface="Calibri"/>
              <a:ea typeface="Calibri"/>
              <a:cs typeface="Calibri"/>
              <a:sym typeface="Calibri"/>
            </a:endParaRPr>
          </a:p>
          <a:p>
            <a:pPr indent="-355600" lvl="1" marL="914400" marR="0" rtl="0" algn="l">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methods</a:t>
            </a:r>
            <a:endParaRPr sz="2000">
              <a:latin typeface="Calibri"/>
              <a:ea typeface="Calibri"/>
              <a:cs typeface="Calibri"/>
              <a:sym typeface="Calibri"/>
            </a:endParaRPr>
          </a:p>
          <a:p>
            <a:pPr indent="-355600" lvl="1" marL="914400" marR="0" rtl="0" algn="l">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classes</a:t>
            </a:r>
            <a:endParaRPr sz="2000">
              <a:latin typeface="Calibri"/>
              <a:ea typeface="Calibri"/>
              <a:cs typeface="Calibri"/>
              <a:sym typeface="Calibri"/>
            </a:endParaRPr>
          </a:p>
          <a:p>
            <a:pPr indent="0" lvl="0" marL="0" marR="0" rtl="0" algn="l">
              <a:lnSpc>
                <a:spcPct val="100000"/>
              </a:lnSpc>
              <a:spcBef>
                <a:spcPts val="420"/>
              </a:spcBef>
              <a:spcAft>
                <a:spcPts val="0"/>
              </a:spcAft>
              <a:buNone/>
            </a:pPr>
            <a:r>
              <a:t/>
            </a:r>
            <a:endParaRPr b="0" i="0" sz="1700" u="none" cap="none" strike="noStrike">
              <a:solidFill>
                <a:srgbClr val="000000"/>
              </a:solidFill>
              <a:latin typeface="Calibri"/>
              <a:ea typeface="Calibri"/>
              <a:cs typeface="Calibri"/>
              <a:sym typeface="Calibri"/>
            </a:endParaRPr>
          </a:p>
        </p:txBody>
      </p:sp>
      <p:sp>
        <p:nvSpPr>
          <p:cNvPr id="952" name="Google Shape;952;p131"/>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2"/>
          <p:cNvSpPr txBox="1"/>
          <p:nvPr/>
        </p:nvSpPr>
        <p:spPr>
          <a:xfrm>
            <a:off x="332375" y="57250"/>
            <a:ext cx="44316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1" lang="en-CA" sz="4000" u="none" cap="none" strike="noStrike">
                <a:solidFill>
                  <a:srgbClr val="000000"/>
                </a:solidFill>
                <a:latin typeface="Calibri"/>
                <a:ea typeface="Calibri"/>
                <a:cs typeface="Calibri"/>
                <a:sym typeface="Calibri"/>
              </a:rPr>
              <a:t>final</a:t>
            </a:r>
            <a:r>
              <a:rPr b="0" i="0" lang="en-CA" sz="4000" u="none" cap="none" strike="noStrike">
                <a:solidFill>
                  <a:srgbClr val="000000"/>
                </a:solidFill>
                <a:latin typeface="Calibri"/>
                <a:ea typeface="Calibri"/>
                <a:cs typeface="Calibri"/>
                <a:sym typeface="Calibri"/>
              </a:rPr>
              <a:t> variables</a:t>
            </a:r>
            <a:endParaRPr sz="1800"/>
          </a:p>
        </p:txBody>
      </p:sp>
      <p:sp>
        <p:nvSpPr>
          <p:cNvPr id="958" name="Google Shape;958;p132"/>
          <p:cNvSpPr txBox="1"/>
          <p:nvPr/>
        </p:nvSpPr>
        <p:spPr>
          <a:xfrm>
            <a:off x="443175" y="945300"/>
            <a:ext cx="7230900" cy="433800"/>
          </a:xfrm>
          <a:prstGeom prst="rect">
            <a:avLst/>
          </a:prstGeom>
          <a:noFill/>
          <a:ln>
            <a:noFill/>
          </a:ln>
        </p:spPr>
        <p:txBody>
          <a:bodyPr anchorCtr="0" anchor="t" bIns="45700" lIns="91425" spcFirstLastPara="1" rIns="91425" wrap="square" tIns="45700">
            <a:noAutofit/>
          </a:bodyPr>
          <a:lstStyle/>
          <a:p>
            <a:pPr indent="-380820" lvl="0" marL="343080" marR="0" rtl="0" algn="just">
              <a:lnSpc>
                <a:spcPct val="115000"/>
              </a:lnSpc>
              <a:spcBef>
                <a:spcPts val="0"/>
              </a:spcBef>
              <a:spcAft>
                <a:spcPts val="0"/>
              </a:spcAft>
              <a:buClr>
                <a:srgbClr val="000000"/>
              </a:buClr>
              <a:buSzPts val="2032"/>
              <a:buFont typeface="Arial"/>
              <a:buChar char="➢"/>
            </a:pPr>
            <a:r>
              <a:rPr lang="en-CA" sz="2032">
                <a:latin typeface="Calibri"/>
                <a:ea typeface="Calibri"/>
                <a:cs typeface="Calibri"/>
                <a:sym typeface="Calibri"/>
              </a:rPr>
              <a:t>The </a:t>
            </a:r>
            <a:r>
              <a:rPr i="1" lang="en-CA" sz="2032">
                <a:solidFill>
                  <a:schemeClr val="dk1"/>
                </a:solidFill>
                <a:latin typeface="Calibri"/>
                <a:ea typeface="Calibri"/>
                <a:cs typeface="Calibri"/>
                <a:sym typeface="Calibri"/>
              </a:rPr>
              <a:t>final</a:t>
            </a:r>
            <a:r>
              <a:rPr lang="en-CA" sz="2032">
                <a:solidFill>
                  <a:schemeClr val="dk1"/>
                </a:solidFill>
                <a:latin typeface="Calibri"/>
                <a:ea typeface="Calibri"/>
                <a:cs typeface="Calibri"/>
                <a:sym typeface="Calibri"/>
              </a:rPr>
              <a:t> variable </a:t>
            </a:r>
            <a:r>
              <a:rPr lang="en-CA" sz="2032">
                <a:latin typeface="Calibri"/>
                <a:ea typeface="Calibri"/>
                <a:cs typeface="Calibri"/>
                <a:sym typeface="Calibri"/>
              </a:rPr>
              <a:t>value cannot be changed. It must be constant.</a:t>
            </a:r>
            <a:endParaRPr sz="1853"/>
          </a:p>
        </p:txBody>
      </p:sp>
      <p:sp>
        <p:nvSpPr>
          <p:cNvPr id="959" name="Google Shape;959;p132"/>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60" name="Google Shape;960;p132"/>
          <p:cNvSpPr/>
          <p:nvPr/>
        </p:nvSpPr>
        <p:spPr>
          <a:xfrm>
            <a:off x="1915825" y="1612550"/>
            <a:ext cx="5105100" cy="2644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t/>
            </a:r>
            <a:endParaRPr b="1" sz="1200">
              <a:solidFill>
                <a:srgbClr val="7F0055"/>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Bike</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final</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int</a:t>
            </a:r>
            <a:r>
              <a:rPr b="1" i="0" lang="en-CA" sz="1200" u="none" cap="none" strike="noStrike">
                <a:solidFill>
                  <a:srgbClr val="000000"/>
                </a:solidFill>
                <a:latin typeface="Courier New"/>
                <a:ea typeface="Courier New"/>
                <a:cs typeface="Courier New"/>
                <a:sym typeface="Courier New"/>
              </a:rPr>
              <a:t> speedlimit = 90; </a:t>
            </a:r>
            <a:r>
              <a:rPr b="1" i="0" lang="en-CA" sz="1200" u="none" cap="none" strike="noStrike">
                <a:solidFill>
                  <a:srgbClr val="3F7F5F"/>
                </a:solidFill>
                <a:latin typeface="Courier New"/>
                <a:ea typeface="Courier New"/>
                <a:cs typeface="Courier New"/>
                <a:sym typeface="Courier New"/>
              </a:rPr>
              <a:t>/</a:t>
            </a:r>
            <a:r>
              <a:rPr b="1" lang="en-CA" sz="1200">
                <a:solidFill>
                  <a:srgbClr val="3F7F5F"/>
                </a:solidFill>
                <a:latin typeface="Courier New"/>
                <a:ea typeface="Courier New"/>
                <a:cs typeface="Courier New"/>
                <a:sym typeface="Courier New"/>
              </a:rPr>
              <a:t>* </a:t>
            </a:r>
            <a:r>
              <a:rPr b="1" i="0" lang="en-CA" sz="1200" u="none" cap="none" strike="noStrike">
                <a:solidFill>
                  <a:srgbClr val="3F7F5F"/>
                </a:solidFill>
                <a:latin typeface="Courier New"/>
                <a:ea typeface="Courier New"/>
                <a:cs typeface="Courier New"/>
                <a:sym typeface="Courier New"/>
              </a:rPr>
              <a:t>final variable */ </a:t>
            </a:r>
            <a:endParaRPr b="1" i="0" sz="1200" u="none" cap="none" strike="noStrike">
              <a:solidFill>
                <a:srgbClr val="3F7F5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3F7F5F"/>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run(){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speedlimit = 400;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r>
              <a:rPr lang="en-CA" sz="1200">
                <a:solidFill>
                  <a:schemeClr val="dk1"/>
                </a:solidFill>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i="0" sz="1200" u="none" cap="none" strike="noStrike">
              <a:solidFill>
                <a:schemeClr val="dk1"/>
              </a:solidFill>
              <a:latin typeface="Courier New"/>
              <a:ea typeface="Courier New"/>
              <a:cs typeface="Courier New"/>
              <a:sym typeface="Courier New"/>
            </a:endParaRPr>
          </a:p>
          <a:p>
            <a:pPr indent="0" lvl="1" marL="457200" marR="0" rtl="0" algn="l">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Bike obj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Bike();  </a:t>
            </a:r>
            <a:endParaRPr i="0" sz="1200" u="none" cap="none" strike="noStrike">
              <a:solidFill>
                <a:schemeClr val="dk1"/>
              </a:solidFill>
              <a:latin typeface="Courier New"/>
              <a:ea typeface="Courier New"/>
              <a:cs typeface="Courier New"/>
              <a:sym typeface="Courier New"/>
            </a:endParaRPr>
          </a:p>
          <a:p>
            <a:pPr indent="0" lvl="1" marL="457200" marR="0" rtl="0" algn="l">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obj.run();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r>
              <a:rPr b="1" i="0" lang="en-CA" sz="1400" u="none" cap="none" strike="noStrike">
                <a:solidFill>
                  <a:srgbClr val="3F7F5F"/>
                </a:solidFill>
                <a:latin typeface="Courier New"/>
                <a:ea typeface="Courier New"/>
                <a:cs typeface="Courier New"/>
                <a:sym typeface="Courier New"/>
              </a:rPr>
              <a:t>  </a:t>
            </a:r>
            <a:endParaRPr i="0" sz="1400" u="none" cap="none" strike="noStrike">
              <a:solidFill>
                <a:schemeClr val="dk1"/>
              </a:solidFill>
              <a:latin typeface="Courier New"/>
              <a:ea typeface="Courier New"/>
              <a:cs typeface="Courier New"/>
              <a:sym typeface="Courier New"/>
            </a:endParaRPr>
          </a:p>
        </p:txBody>
      </p:sp>
      <p:sp>
        <p:nvSpPr>
          <p:cNvPr id="961" name="Google Shape;961;p132"/>
          <p:cNvSpPr/>
          <p:nvPr/>
        </p:nvSpPr>
        <p:spPr>
          <a:xfrm>
            <a:off x="4102376" y="1692650"/>
            <a:ext cx="27741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CA" sz="1800" u="none" cap="none" strike="noStrike">
                <a:solidFill>
                  <a:srgbClr val="FF0000"/>
                </a:solidFill>
                <a:latin typeface="Calibri"/>
                <a:ea typeface="Calibri"/>
                <a:cs typeface="Calibri"/>
                <a:sym typeface="Calibri"/>
              </a:rPr>
              <a:t>Output: Compil</a:t>
            </a:r>
            <a:r>
              <a:rPr lang="en-CA" sz="1800">
                <a:solidFill>
                  <a:srgbClr val="FF0000"/>
                </a:solidFill>
                <a:latin typeface="Calibri"/>
                <a:ea typeface="Calibri"/>
                <a:cs typeface="Calibri"/>
                <a:sym typeface="Calibri"/>
              </a:rPr>
              <a:t>ation</a:t>
            </a:r>
            <a:r>
              <a:rPr b="0" i="0" lang="en-CA" sz="1800" u="none" cap="none" strike="noStrike">
                <a:solidFill>
                  <a:srgbClr val="FF0000"/>
                </a:solidFill>
                <a:latin typeface="Calibri"/>
                <a:ea typeface="Calibri"/>
                <a:cs typeface="Calibri"/>
                <a:sym typeface="Calibri"/>
              </a:rPr>
              <a:t> Error</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3"/>
          <p:cNvSpPr txBox="1"/>
          <p:nvPr/>
        </p:nvSpPr>
        <p:spPr>
          <a:xfrm>
            <a:off x="337050" y="50475"/>
            <a:ext cx="50079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1" lang="en-CA" sz="4000" u="none" cap="none" strike="noStrike">
                <a:solidFill>
                  <a:srgbClr val="000000"/>
                </a:solidFill>
                <a:latin typeface="Calibri"/>
                <a:ea typeface="Calibri"/>
                <a:cs typeface="Calibri"/>
                <a:sym typeface="Calibri"/>
              </a:rPr>
              <a:t>final</a:t>
            </a:r>
            <a:r>
              <a:rPr b="0" i="0" lang="en-CA" sz="4000" u="none" cap="none" strike="noStrike">
                <a:solidFill>
                  <a:srgbClr val="000000"/>
                </a:solidFill>
                <a:latin typeface="Calibri"/>
                <a:ea typeface="Calibri"/>
                <a:cs typeface="Calibri"/>
                <a:sym typeface="Calibri"/>
              </a:rPr>
              <a:t> methods</a:t>
            </a:r>
            <a:endParaRPr sz="1800"/>
          </a:p>
        </p:txBody>
      </p:sp>
      <p:sp>
        <p:nvSpPr>
          <p:cNvPr id="967" name="Google Shape;967;p133"/>
          <p:cNvSpPr txBox="1"/>
          <p:nvPr/>
        </p:nvSpPr>
        <p:spPr>
          <a:xfrm>
            <a:off x="398850" y="830025"/>
            <a:ext cx="4815600" cy="380400"/>
          </a:xfrm>
          <a:prstGeom prst="rect">
            <a:avLst/>
          </a:prstGeom>
          <a:noFill/>
          <a:ln>
            <a:noFill/>
          </a:ln>
        </p:spPr>
        <p:txBody>
          <a:bodyPr anchorCtr="0" anchor="t" bIns="45700" lIns="91425" spcFirstLastPara="1" rIns="91425" wrap="square" tIns="45700">
            <a:noAutofit/>
          </a:bodyPr>
          <a:lstStyle/>
          <a:p>
            <a:pPr indent="-380820" lvl="0" marL="343080" marR="0" rtl="0" algn="just">
              <a:lnSpc>
                <a:spcPct val="120000"/>
              </a:lnSpc>
              <a:spcBef>
                <a:spcPts val="0"/>
              </a:spcBef>
              <a:spcAft>
                <a:spcPts val="0"/>
              </a:spcAft>
              <a:buClr>
                <a:srgbClr val="000000"/>
              </a:buClr>
              <a:buSzPts val="2000"/>
              <a:buFont typeface="Arial"/>
              <a:buChar char="➢"/>
            </a:pPr>
            <a:r>
              <a:rPr i="1" lang="en-CA" sz="2000">
                <a:latin typeface="Calibri"/>
                <a:ea typeface="Calibri"/>
                <a:cs typeface="Calibri"/>
                <a:sym typeface="Calibri"/>
              </a:rPr>
              <a:t>Final</a:t>
            </a:r>
            <a:r>
              <a:rPr lang="en-CA" sz="2000">
                <a:latin typeface="Calibri"/>
                <a:ea typeface="Calibri"/>
                <a:cs typeface="Calibri"/>
                <a:sym typeface="Calibri"/>
              </a:rPr>
              <a:t> methods</a:t>
            </a:r>
            <a:r>
              <a:rPr b="0" i="0" lang="en-CA" sz="2000" u="none" cap="none" strike="noStrike">
                <a:solidFill>
                  <a:srgbClr val="000000"/>
                </a:solidFill>
                <a:latin typeface="Calibri"/>
                <a:ea typeface="Calibri"/>
                <a:cs typeface="Calibri"/>
                <a:sym typeface="Calibri"/>
              </a:rPr>
              <a:t> cannot be overridde</a:t>
            </a:r>
            <a:r>
              <a:rPr lang="en-CA" sz="2000">
                <a:latin typeface="Calibri"/>
                <a:ea typeface="Calibri"/>
                <a:cs typeface="Calibri"/>
                <a:sym typeface="Calibri"/>
              </a:rPr>
              <a:t>n</a:t>
            </a:r>
            <a:r>
              <a:rPr b="0" i="0" lang="en-CA" sz="2000" u="none" cap="none" strike="noStrike">
                <a:solidFill>
                  <a:srgbClr val="000000"/>
                </a:solidFill>
                <a:latin typeface="Calibri"/>
                <a:ea typeface="Calibri"/>
                <a:cs typeface="Calibri"/>
                <a:sym typeface="Calibri"/>
              </a:rPr>
              <a:t>.</a:t>
            </a:r>
            <a:endParaRPr sz="2000"/>
          </a:p>
        </p:txBody>
      </p:sp>
      <p:sp>
        <p:nvSpPr>
          <p:cNvPr id="968" name="Google Shape;968;p133"/>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69" name="Google Shape;969;p133"/>
          <p:cNvSpPr/>
          <p:nvPr/>
        </p:nvSpPr>
        <p:spPr>
          <a:xfrm>
            <a:off x="1986300" y="1325149"/>
            <a:ext cx="5171400" cy="327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t/>
            </a:r>
            <a:endParaRPr b="1" sz="1100">
              <a:solidFill>
                <a:srgbClr val="7F0055"/>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7F0055"/>
                </a:solidFill>
                <a:latin typeface="Courier New"/>
                <a:ea typeface="Courier New"/>
                <a:cs typeface="Courier New"/>
                <a:sym typeface="Courier New"/>
              </a:rPr>
              <a:t>class</a:t>
            </a:r>
            <a:r>
              <a:rPr b="1" i="0" lang="en-CA" sz="1100" u="none" cap="none" strike="noStrike">
                <a:solidFill>
                  <a:srgbClr val="000000"/>
                </a:solidFill>
                <a:latin typeface="Courier New"/>
                <a:ea typeface="Courier New"/>
                <a:cs typeface="Courier New"/>
                <a:sym typeface="Courier New"/>
              </a:rPr>
              <a:t> Bike</a:t>
            </a:r>
            <a:r>
              <a:rPr lang="en-CA" sz="1100">
                <a:solidFill>
                  <a:schemeClr val="dk1"/>
                </a:solidFill>
                <a:latin typeface="Courier New"/>
                <a:ea typeface="Courier New"/>
                <a:cs typeface="Courier New"/>
                <a:sym typeface="Courier New"/>
              </a:rPr>
              <a:t> </a:t>
            </a:r>
            <a:r>
              <a:rPr b="1" i="0" lang="en-CA" sz="1100" u="none" cap="none" strike="noStrike">
                <a:solidFill>
                  <a:srgbClr val="000000"/>
                </a:solidFill>
                <a:latin typeface="Courier New"/>
                <a:ea typeface="Courier New"/>
                <a:cs typeface="Courier New"/>
                <a:sym typeface="Courier New"/>
              </a:rPr>
              <a:t>{</a:t>
            </a:r>
            <a:endParaRPr b="1"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r>
              <a:rPr b="1" i="0" lang="en-CA" sz="1100" u="none" cap="none" strike="noStrike">
                <a:solidFill>
                  <a:srgbClr val="7F0055"/>
                </a:solidFill>
                <a:latin typeface="Courier New"/>
                <a:ea typeface="Courier New"/>
                <a:cs typeface="Courier New"/>
                <a:sym typeface="Courier New"/>
              </a:rPr>
              <a:t>final</a:t>
            </a:r>
            <a:r>
              <a:rPr b="1" i="0" lang="en-CA" sz="1100" u="none" cap="none" strike="noStrike">
                <a:solidFill>
                  <a:srgbClr val="000000"/>
                </a:solidFill>
                <a:latin typeface="Courier New"/>
                <a:ea typeface="Courier New"/>
                <a:cs typeface="Courier New"/>
                <a:sym typeface="Courier New"/>
              </a:rPr>
              <a:t> </a:t>
            </a:r>
            <a:r>
              <a:rPr b="1" i="0" lang="en-CA" sz="1100" u="none" cap="none" strike="noStrike">
                <a:solidFill>
                  <a:srgbClr val="7F0055"/>
                </a:solidFill>
                <a:latin typeface="Courier New"/>
                <a:ea typeface="Courier New"/>
                <a:cs typeface="Courier New"/>
                <a:sym typeface="Courier New"/>
              </a:rPr>
              <a:t>void</a:t>
            </a:r>
            <a:r>
              <a:rPr b="1" i="0" lang="en-CA" sz="1100" u="none" cap="none" strike="noStrike">
                <a:solidFill>
                  <a:srgbClr val="000000"/>
                </a:solidFill>
                <a:latin typeface="Courier New"/>
                <a:ea typeface="Courier New"/>
                <a:cs typeface="Courier New"/>
                <a:sym typeface="Courier New"/>
              </a:rPr>
              <a:t> run()</a:t>
            </a:r>
            <a:r>
              <a:rPr lang="en-CA" sz="1100">
                <a:solidFill>
                  <a:schemeClr val="dk1"/>
                </a:solidFill>
                <a:latin typeface="Courier New"/>
                <a:ea typeface="Courier New"/>
                <a:cs typeface="Courier New"/>
                <a:sym typeface="Courier New"/>
              </a:rPr>
              <a:t> </a:t>
            </a:r>
            <a:r>
              <a:rPr b="1" i="0" lang="en-CA" sz="1100" u="none" cap="none" strike="noStrike">
                <a:solidFill>
                  <a:srgbClr val="000000"/>
                </a:solidFill>
                <a:latin typeface="Courier New"/>
                <a:ea typeface="Courier New"/>
                <a:cs typeface="Courier New"/>
                <a:sym typeface="Courier New"/>
              </a:rPr>
              <a:t>{</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System.out.println(</a:t>
            </a:r>
            <a:r>
              <a:rPr b="1" i="0" lang="en-CA" sz="1100" u="none" cap="none" strike="noStrike">
                <a:solidFill>
                  <a:srgbClr val="2A00FF"/>
                </a:solidFill>
                <a:latin typeface="Courier New"/>
                <a:ea typeface="Courier New"/>
                <a:cs typeface="Courier New"/>
                <a:sym typeface="Courier New"/>
              </a:rPr>
              <a:t>"running"</a:t>
            </a:r>
            <a:r>
              <a:rPr b="1" i="0" lang="en-CA" sz="1100" u="none" cap="none" strike="noStrike">
                <a:solidFill>
                  <a:srgbClr val="000000"/>
                </a:solidFill>
                <a:latin typeface="Courier New"/>
                <a:ea typeface="Courier New"/>
                <a:cs typeface="Courier New"/>
                <a:sym typeface="Courier New"/>
              </a:rPr>
              <a:t>);</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a:t>
            </a:r>
            <a:endParaRPr b="1"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7F0055"/>
                </a:solidFill>
                <a:latin typeface="Courier New"/>
                <a:ea typeface="Courier New"/>
                <a:cs typeface="Courier New"/>
                <a:sym typeface="Courier New"/>
              </a:rPr>
              <a:t>class</a:t>
            </a:r>
            <a:r>
              <a:rPr b="1" i="0" lang="en-CA" sz="1100" u="none" cap="none" strike="noStrike">
                <a:solidFill>
                  <a:srgbClr val="000000"/>
                </a:solidFill>
                <a:latin typeface="Courier New"/>
                <a:ea typeface="Courier New"/>
                <a:cs typeface="Courier New"/>
                <a:sym typeface="Courier New"/>
              </a:rPr>
              <a:t> Honda </a:t>
            </a:r>
            <a:r>
              <a:rPr b="1" i="0" lang="en-CA" sz="1100" u="none" cap="none" strike="noStrike">
                <a:solidFill>
                  <a:srgbClr val="7F0055"/>
                </a:solidFill>
                <a:latin typeface="Courier New"/>
                <a:ea typeface="Courier New"/>
                <a:cs typeface="Courier New"/>
                <a:sym typeface="Courier New"/>
              </a:rPr>
              <a:t>extends</a:t>
            </a:r>
            <a:r>
              <a:rPr b="1" i="0" lang="en-CA" sz="1100" u="none" cap="none" strike="noStrike">
                <a:solidFill>
                  <a:srgbClr val="000000"/>
                </a:solidFill>
                <a:latin typeface="Courier New"/>
                <a:ea typeface="Courier New"/>
                <a:cs typeface="Courier New"/>
                <a:sym typeface="Courier New"/>
              </a:rPr>
              <a:t> Bike</a:t>
            </a:r>
            <a:r>
              <a:rPr lang="en-CA" sz="1100">
                <a:solidFill>
                  <a:schemeClr val="dk1"/>
                </a:solidFill>
                <a:latin typeface="Courier New"/>
                <a:ea typeface="Courier New"/>
                <a:cs typeface="Courier New"/>
                <a:sym typeface="Courier New"/>
              </a:rPr>
              <a:t> </a:t>
            </a:r>
            <a:r>
              <a:rPr b="1" i="0" lang="en-CA" sz="1100" u="none" cap="none" strike="noStrike">
                <a:solidFill>
                  <a:srgbClr val="000000"/>
                </a:solidFill>
                <a:latin typeface="Courier New"/>
                <a:ea typeface="Courier New"/>
                <a:cs typeface="Courier New"/>
                <a:sym typeface="Courier New"/>
              </a:rPr>
              <a:t>{</a:t>
            </a:r>
            <a:endParaRPr b="1"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r>
              <a:rPr b="1" i="0" lang="en-CA" sz="1100" u="none" cap="none" strike="noStrike">
                <a:solidFill>
                  <a:srgbClr val="7F0055"/>
                </a:solidFill>
                <a:latin typeface="Courier New"/>
                <a:ea typeface="Courier New"/>
                <a:cs typeface="Courier New"/>
                <a:sym typeface="Courier New"/>
              </a:rPr>
              <a:t>void</a:t>
            </a:r>
            <a:r>
              <a:rPr b="1" i="0" lang="en-CA" sz="1100" u="none" cap="none" strike="noStrike">
                <a:solidFill>
                  <a:srgbClr val="000000"/>
                </a:solidFill>
                <a:latin typeface="Courier New"/>
                <a:ea typeface="Courier New"/>
                <a:cs typeface="Courier New"/>
                <a:sym typeface="Courier New"/>
              </a:rPr>
              <a:t> run()</a:t>
            </a:r>
            <a:r>
              <a:rPr lang="en-CA" sz="1100">
                <a:solidFill>
                  <a:schemeClr val="dk1"/>
                </a:solidFill>
                <a:latin typeface="Courier New"/>
                <a:ea typeface="Courier New"/>
                <a:cs typeface="Courier New"/>
                <a:sym typeface="Courier New"/>
              </a:rPr>
              <a:t> </a:t>
            </a:r>
            <a:r>
              <a:rPr b="1" i="0" lang="en-CA" sz="1100" u="none" cap="none" strike="noStrike">
                <a:solidFill>
                  <a:srgbClr val="000000"/>
                </a:solidFill>
                <a:latin typeface="Courier New"/>
                <a:ea typeface="Courier New"/>
                <a:cs typeface="Courier New"/>
                <a:sym typeface="Courier New"/>
              </a:rPr>
              <a:t>{</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System.out.println(</a:t>
            </a:r>
            <a:r>
              <a:rPr b="1" i="0" lang="en-CA" sz="1100" u="none" cap="none" strike="noStrike">
                <a:solidFill>
                  <a:srgbClr val="2A00FF"/>
                </a:solidFill>
                <a:latin typeface="Courier New"/>
                <a:ea typeface="Courier New"/>
                <a:cs typeface="Courier New"/>
                <a:sym typeface="Courier New"/>
              </a:rPr>
              <a:t>"running safely with 100kmph"</a:t>
            </a:r>
            <a:r>
              <a:rPr b="1" i="0" lang="en-CA" sz="1100" u="none" cap="none" strike="noStrike">
                <a:solidFill>
                  <a:srgbClr val="000000"/>
                </a:solidFill>
                <a:latin typeface="Courier New"/>
                <a:ea typeface="Courier New"/>
                <a:cs typeface="Courier New"/>
                <a:sym typeface="Courier New"/>
              </a:rPr>
              <a:t>);</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a:t>
            </a:r>
            <a:r>
              <a:rPr b="1" i="0" lang="en-CA" sz="1100" u="none" cap="none" strike="noStrike">
                <a:solidFill>
                  <a:srgbClr val="7F0055"/>
                </a:solidFill>
                <a:latin typeface="Courier New"/>
                <a:ea typeface="Courier New"/>
                <a:cs typeface="Courier New"/>
                <a:sym typeface="Courier New"/>
              </a:rPr>
              <a:t>public</a:t>
            </a:r>
            <a:r>
              <a:rPr b="1" i="0" lang="en-CA" sz="1100" u="none" cap="none" strike="noStrike">
                <a:solidFill>
                  <a:srgbClr val="000000"/>
                </a:solidFill>
                <a:latin typeface="Courier New"/>
                <a:ea typeface="Courier New"/>
                <a:cs typeface="Courier New"/>
                <a:sym typeface="Courier New"/>
              </a:rPr>
              <a:t> </a:t>
            </a:r>
            <a:r>
              <a:rPr b="1" i="0" lang="en-CA" sz="1100" u="none" cap="none" strike="noStrike">
                <a:solidFill>
                  <a:srgbClr val="7F0055"/>
                </a:solidFill>
                <a:latin typeface="Courier New"/>
                <a:ea typeface="Courier New"/>
                <a:cs typeface="Courier New"/>
                <a:sym typeface="Courier New"/>
              </a:rPr>
              <a:t>static</a:t>
            </a:r>
            <a:r>
              <a:rPr b="1" i="0" lang="en-CA" sz="1100" u="none" cap="none" strike="noStrike">
                <a:solidFill>
                  <a:srgbClr val="000000"/>
                </a:solidFill>
                <a:latin typeface="Courier New"/>
                <a:ea typeface="Courier New"/>
                <a:cs typeface="Courier New"/>
                <a:sym typeface="Courier New"/>
              </a:rPr>
              <a:t> </a:t>
            </a:r>
            <a:r>
              <a:rPr b="1" i="0" lang="en-CA" sz="1100" u="none" cap="none" strike="noStrike">
                <a:solidFill>
                  <a:srgbClr val="7F0055"/>
                </a:solidFill>
                <a:latin typeface="Courier New"/>
                <a:ea typeface="Courier New"/>
                <a:cs typeface="Courier New"/>
                <a:sym typeface="Courier New"/>
              </a:rPr>
              <a:t>void</a:t>
            </a:r>
            <a:r>
              <a:rPr b="1" i="0" lang="en-CA" sz="1100" u="none" cap="none" strike="noStrike">
                <a:solidFill>
                  <a:srgbClr val="000000"/>
                </a:solidFill>
                <a:latin typeface="Courier New"/>
                <a:ea typeface="Courier New"/>
                <a:cs typeface="Courier New"/>
                <a:sym typeface="Courier New"/>
              </a:rPr>
              <a:t> main(String args[])</a:t>
            </a:r>
            <a:r>
              <a:rPr lang="en-CA" sz="1100">
                <a:solidFill>
                  <a:schemeClr val="dk1"/>
                </a:solidFill>
                <a:latin typeface="Courier New"/>
                <a:ea typeface="Courier New"/>
                <a:cs typeface="Courier New"/>
                <a:sym typeface="Courier New"/>
              </a:rPr>
              <a:t> </a:t>
            </a:r>
            <a:r>
              <a:rPr b="1" i="0" lang="en-CA" sz="1100" u="none" cap="none" strike="noStrike">
                <a:solidFill>
                  <a:srgbClr val="000000"/>
                </a:solidFill>
                <a:latin typeface="Courier New"/>
                <a:ea typeface="Courier New"/>
                <a:cs typeface="Courier New"/>
                <a:sym typeface="Courier New"/>
              </a:rPr>
              <a:t>{ </a:t>
            </a:r>
            <a:endParaRPr i="0" sz="1100" u="none" cap="none" strike="noStrike">
              <a:solidFill>
                <a:schemeClr val="dk1"/>
              </a:solidFill>
              <a:latin typeface="Courier New"/>
              <a:ea typeface="Courier New"/>
              <a:cs typeface="Courier New"/>
              <a:sym typeface="Courier New"/>
            </a:endParaRPr>
          </a:p>
          <a:p>
            <a:pPr indent="0" lvl="1" marL="457200" marR="0" rtl="0" algn="l">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Honda honda = </a:t>
            </a:r>
            <a:r>
              <a:rPr b="1" i="0" lang="en-CA" sz="1100" u="none" cap="none" strike="noStrike">
                <a:solidFill>
                  <a:srgbClr val="7F0055"/>
                </a:solidFill>
                <a:latin typeface="Courier New"/>
                <a:ea typeface="Courier New"/>
                <a:cs typeface="Courier New"/>
                <a:sym typeface="Courier New"/>
              </a:rPr>
              <a:t>new</a:t>
            </a:r>
            <a:r>
              <a:rPr b="1" i="0" lang="en-CA" sz="1100" u="none" cap="none" strike="noStrike">
                <a:solidFill>
                  <a:srgbClr val="000000"/>
                </a:solidFill>
                <a:latin typeface="Courier New"/>
                <a:ea typeface="Courier New"/>
                <a:cs typeface="Courier New"/>
                <a:sym typeface="Courier New"/>
              </a:rPr>
              <a:t> Honda();  </a:t>
            </a:r>
            <a:endParaRPr i="0" sz="1100" u="none" cap="none" strike="noStrike">
              <a:solidFill>
                <a:schemeClr val="dk1"/>
              </a:solidFill>
              <a:latin typeface="Courier New"/>
              <a:ea typeface="Courier New"/>
              <a:cs typeface="Courier New"/>
              <a:sym typeface="Courier New"/>
            </a:endParaRPr>
          </a:p>
          <a:p>
            <a:pPr indent="0" lvl="1" marL="457200" marR="0" rtl="0" algn="l">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honda.run();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   }  </a:t>
            </a:r>
            <a:endParaRPr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100" u="none" cap="none" strike="noStrike">
                <a:solidFill>
                  <a:srgbClr val="000000"/>
                </a:solidFill>
                <a:latin typeface="Courier New"/>
                <a:ea typeface="Courier New"/>
                <a:cs typeface="Courier New"/>
                <a:sym typeface="Courier New"/>
              </a:rPr>
              <a:t>}</a:t>
            </a:r>
            <a:endParaRPr i="0" sz="1100" u="none" cap="none" strike="noStrike">
              <a:solidFill>
                <a:schemeClr val="dk1"/>
              </a:solidFill>
              <a:latin typeface="Courier New"/>
              <a:ea typeface="Courier New"/>
              <a:cs typeface="Courier New"/>
              <a:sym typeface="Courier New"/>
            </a:endParaRPr>
          </a:p>
        </p:txBody>
      </p:sp>
      <p:sp>
        <p:nvSpPr>
          <p:cNvPr id="970" name="Google Shape;970;p133"/>
          <p:cNvSpPr/>
          <p:nvPr/>
        </p:nvSpPr>
        <p:spPr>
          <a:xfrm>
            <a:off x="4458900" y="2623725"/>
            <a:ext cx="2165700" cy="344700"/>
          </a:xfrm>
          <a:prstGeom prst="rect">
            <a:avLst/>
          </a:prstGeom>
          <a:noFill/>
          <a:ln>
            <a:noFill/>
          </a:ln>
        </p:spPr>
        <p:txBody>
          <a:bodyPr anchorCtr="0" anchor="t" bIns="34200" lIns="68750" spcFirstLastPara="1" rIns="68750" wrap="square" tIns="34200">
            <a:noAutofit/>
          </a:bodyPr>
          <a:lstStyle/>
          <a:p>
            <a:pPr indent="0" lvl="0" marL="0" marR="0" rtl="0" algn="l">
              <a:lnSpc>
                <a:spcPct val="120000"/>
              </a:lnSpc>
              <a:spcBef>
                <a:spcPts val="0"/>
              </a:spcBef>
              <a:spcAft>
                <a:spcPts val="0"/>
              </a:spcAft>
              <a:buNone/>
            </a:pPr>
            <a:r>
              <a:rPr b="0" i="0" lang="en-CA" sz="1500" u="none" cap="none" strike="noStrike">
                <a:solidFill>
                  <a:srgbClr val="FF0000"/>
                </a:solidFill>
                <a:latin typeface="Calibri"/>
                <a:ea typeface="Calibri"/>
                <a:cs typeface="Calibri"/>
                <a:sym typeface="Calibri"/>
              </a:rPr>
              <a:t>Output: Compil</a:t>
            </a:r>
            <a:r>
              <a:rPr lang="en-CA" sz="1500">
                <a:solidFill>
                  <a:srgbClr val="FF0000"/>
                </a:solidFill>
                <a:latin typeface="Calibri"/>
                <a:ea typeface="Calibri"/>
                <a:cs typeface="Calibri"/>
                <a:sym typeface="Calibri"/>
              </a:rPr>
              <a:t>ation</a:t>
            </a:r>
            <a:r>
              <a:rPr b="0" i="0" lang="en-CA" sz="1500" u="none" cap="none" strike="noStrike">
                <a:solidFill>
                  <a:srgbClr val="FF0000"/>
                </a:solidFill>
                <a:latin typeface="Calibri"/>
                <a:ea typeface="Calibri"/>
                <a:cs typeface="Calibri"/>
                <a:sym typeface="Calibri"/>
              </a:rPr>
              <a:t> Error</a:t>
            </a:r>
            <a:endParaRPr b="0" i="0" sz="15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34"/>
          <p:cNvSpPr txBox="1"/>
          <p:nvPr/>
        </p:nvSpPr>
        <p:spPr>
          <a:xfrm>
            <a:off x="380875" y="57250"/>
            <a:ext cx="46491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1" lang="en-CA" sz="4000" u="none" cap="none" strike="noStrike">
                <a:solidFill>
                  <a:srgbClr val="000000"/>
                </a:solidFill>
                <a:latin typeface="Calibri"/>
                <a:ea typeface="Calibri"/>
                <a:cs typeface="Calibri"/>
                <a:sym typeface="Calibri"/>
              </a:rPr>
              <a:t>final</a:t>
            </a:r>
            <a:r>
              <a:rPr b="0" i="0" lang="en-CA" sz="4000" u="none" cap="none" strike="noStrike">
                <a:solidFill>
                  <a:srgbClr val="000000"/>
                </a:solidFill>
                <a:latin typeface="Calibri"/>
                <a:ea typeface="Calibri"/>
                <a:cs typeface="Calibri"/>
                <a:sym typeface="Calibri"/>
              </a:rPr>
              <a:t> classes</a:t>
            </a:r>
            <a:endParaRPr sz="4000"/>
          </a:p>
        </p:txBody>
      </p:sp>
      <p:sp>
        <p:nvSpPr>
          <p:cNvPr id="976" name="Google Shape;976;p134"/>
          <p:cNvSpPr txBox="1"/>
          <p:nvPr/>
        </p:nvSpPr>
        <p:spPr>
          <a:xfrm>
            <a:off x="380876" y="857588"/>
            <a:ext cx="4494000" cy="3804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Clr>
                <a:srgbClr val="000000"/>
              </a:buClr>
              <a:buSzPts val="2000"/>
              <a:buFont typeface="Calibri"/>
              <a:buChar char="➢"/>
            </a:pPr>
            <a:r>
              <a:rPr lang="en-CA" sz="2000">
                <a:latin typeface="Calibri"/>
                <a:ea typeface="Calibri"/>
                <a:cs typeface="Calibri"/>
                <a:sym typeface="Calibri"/>
              </a:rPr>
              <a:t>Final </a:t>
            </a:r>
            <a:r>
              <a:rPr b="0" i="0" lang="en-CA" sz="2000" u="none" cap="none" strike="noStrike">
                <a:solidFill>
                  <a:srgbClr val="000000"/>
                </a:solidFill>
                <a:latin typeface="Calibri"/>
                <a:ea typeface="Calibri"/>
                <a:cs typeface="Calibri"/>
                <a:sym typeface="Calibri"/>
              </a:rPr>
              <a:t>classes cannot be extend</a:t>
            </a:r>
            <a:r>
              <a:rPr lang="en-CA" sz="2000">
                <a:latin typeface="Calibri"/>
                <a:ea typeface="Calibri"/>
                <a:cs typeface="Calibri"/>
                <a:sym typeface="Calibri"/>
              </a:rPr>
              <a:t>ed</a:t>
            </a:r>
            <a:r>
              <a:rPr b="0" i="0" lang="en-CA" sz="2000" u="none" cap="none" strike="noStrike">
                <a:solidFill>
                  <a:srgbClr val="000000"/>
                </a:solidFill>
                <a:latin typeface="Calibri"/>
                <a:ea typeface="Calibri"/>
                <a:cs typeface="Calibri"/>
                <a:sym typeface="Calibri"/>
              </a:rPr>
              <a:t>.</a:t>
            </a:r>
            <a:endParaRPr sz="2000"/>
          </a:p>
        </p:txBody>
      </p:sp>
      <p:sp>
        <p:nvSpPr>
          <p:cNvPr id="977" name="Google Shape;977;p134"/>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978" name="Google Shape;978;p134"/>
          <p:cNvSpPr/>
          <p:nvPr/>
        </p:nvSpPr>
        <p:spPr>
          <a:xfrm>
            <a:off x="1905000" y="1538650"/>
            <a:ext cx="5334000" cy="2655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final</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Bike</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Honda1 </a:t>
            </a:r>
            <a:r>
              <a:rPr b="1" i="0" lang="en-CA" sz="1200" u="none" cap="none" strike="noStrike">
                <a:solidFill>
                  <a:srgbClr val="7F0055"/>
                </a:solidFill>
                <a:latin typeface="Courier New"/>
                <a:ea typeface="Courier New"/>
                <a:cs typeface="Courier New"/>
                <a:sym typeface="Courier New"/>
              </a:rPr>
              <a:t>extends</a:t>
            </a:r>
            <a:r>
              <a:rPr b="1" i="0" lang="en-CA" sz="1200" u="none" cap="none" strike="noStrike">
                <a:solidFill>
                  <a:srgbClr val="000000"/>
                </a:solidFill>
                <a:latin typeface="Courier New"/>
                <a:ea typeface="Courier New"/>
                <a:cs typeface="Courier New"/>
                <a:sym typeface="Courier New"/>
              </a:rPr>
              <a:t> Bike</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run()</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"running safely with 100kmph"</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Honda honda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Honda();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honda.run();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979" name="Google Shape;979;p134"/>
          <p:cNvSpPr/>
          <p:nvPr/>
        </p:nvSpPr>
        <p:spPr>
          <a:xfrm>
            <a:off x="4572000" y="2140850"/>
            <a:ext cx="2185200" cy="318600"/>
          </a:xfrm>
          <a:prstGeom prst="rect">
            <a:avLst/>
          </a:prstGeom>
          <a:noFill/>
          <a:ln>
            <a:noFill/>
          </a:ln>
        </p:spPr>
        <p:txBody>
          <a:bodyPr anchorCtr="0" anchor="t" bIns="34200" lIns="68750" spcFirstLastPara="1" rIns="68750" wrap="square" tIns="34200">
            <a:noAutofit/>
          </a:bodyPr>
          <a:lstStyle/>
          <a:p>
            <a:pPr indent="0" lvl="0" marL="0" marR="0" rtl="0" algn="l">
              <a:lnSpc>
                <a:spcPct val="120000"/>
              </a:lnSpc>
              <a:spcBef>
                <a:spcPts val="0"/>
              </a:spcBef>
              <a:spcAft>
                <a:spcPts val="0"/>
              </a:spcAft>
              <a:buNone/>
            </a:pPr>
            <a:r>
              <a:rPr b="0" i="0" lang="en-CA" sz="1500" u="none" cap="none" strike="noStrike">
                <a:solidFill>
                  <a:srgbClr val="FF0000"/>
                </a:solidFill>
                <a:latin typeface="Calibri"/>
                <a:ea typeface="Calibri"/>
                <a:cs typeface="Calibri"/>
                <a:sym typeface="Calibri"/>
              </a:rPr>
              <a:t>Output:Compil</a:t>
            </a:r>
            <a:r>
              <a:rPr lang="en-CA" sz="1500">
                <a:solidFill>
                  <a:srgbClr val="FF0000"/>
                </a:solidFill>
                <a:latin typeface="Calibri"/>
                <a:ea typeface="Calibri"/>
                <a:cs typeface="Calibri"/>
                <a:sym typeface="Calibri"/>
              </a:rPr>
              <a:t>ation</a:t>
            </a:r>
            <a:r>
              <a:rPr b="0" i="0" lang="en-CA" sz="1500" u="none" cap="none" strike="noStrike">
                <a:solidFill>
                  <a:srgbClr val="FF0000"/>
                </a:solidFill>
                <a:latin typeface="Calibri"/>
                <a:ea typeface="Calibri"/>
                <a:cs typeface="Calibri"/>
                <a:sym typeface="Calibri"/>
              </a:rPr>
              <a:t> Error</a:t>
            </a:r>
            <a:endParaRPr b="0" i="0" sz="15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5"/>
          <p:cNvSpPr txBox="1"/>
          <p:nvPr/>
        </p:nvSpPr>
        <p:spPr>
          <a:xfrm>
            <a:off x="357175" y="43800"/>
            <a:ext cx="31794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Java Interface</a:t>
            </a:r>
            <a:endParaRPr sz="1800"/>
          </a:p>
        </p:txBody>
      </p:sp>
      <p:sp>
        <p:nvSpPr>
          <p:cNvPr id="985" name="Google Shape;985;p135"/>
          <p:cNvSpPr txBox="1"/>
          <p:nvPr/>
        </p:nvSpPr>
        <p:spPr>
          <a:xfrm>
            <a:off x="327850" y="814750"/>
            <a:ext cx="8358600" cy="3635700"/>
          </a:xfrm>
          <a:prstGeom prst="rect">
            <a:avLst/>
          </a:prstGeom>
          <a:noFill/>
          <a:ln>
            <a:noFill/>
          </a:ln>
        </p:spPr>
        <p:txBody>
          <a:bodyPr anchorCtr="0" anchor="t" bIns="45700" lIns="91425" spcFirstLastPara="1" rIns="91425" wrap="square" tIns="45700">
            <a:noAutofit/>
          </a:bodyPr>
          <a:lstStyle/>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An Interface is a contract that must be fulfilled by the Class that implements the Interface. </a:t>
            </a:r>
            <a:endParaRPr sz="2030">
              <a:solidFill>
                <a:srgbClr val="0E101A"/>
              </a:solidFill>
              <a:latin typeface="Calibri"/>
              <a:ea typeface="Calibri"/>
              <a:cs typeface="Calibri"/>
              <a:sym typeface="Calibri"/>
            </a:endParaRPr>
          </a:p>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Interface</a:t>
            </a:r>
            <a:r>
              <a:rPr lang="en-CA" sz="2030">
                <a:solidFill>
                  <a:srgbClr val="0E101A"/>
                </a:solidFill>
                <a:latin typeface="Calibri"/>
                <a:ea typeface="Calibri"/>
                <a:cs typeface="Calibri"/>
                <a:sym typeface="Calibri"/>
              </a:rPr>
              <a:t> variables are static final by default (constants).</a:t>
            </a:r>
            <a:endParaRPr sz="2030">
              <a:solidFill>
                <a:srgbClr val="0E101A"/>
              </a:solidFill>
              <a:latin typeface="Calibri"/>
              <a:ea typeface="Calibri"/>
              <a:cs typeface="Calibri"/>
              <a:sym typeface="Calibri"/>
            </a:endParaRPr>
          </a:p>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An Interface contains abstract methods.</a:t>
            </a:r>
            <a:endParaRPr sz="2030">
              <a:solidFill>
                <a:srgbClr val="0E101A"/>
              </a:solidFill>
              <a:latin typeface="Calibri"/>
              <a:ea typeface="Calibri"/>
              <a:cs typeface="Calibri"/>
              <a:sym typeface="Calibri"/>
            </a:endParaRPr>
          </a:p>
          <a:p>
            <a:pPr indent="-357527" lvl="1" marL="914400" rtl="0" algn="just">
              <a:lnSpc>
                <a:spcPct val="115000"/>
              </a:lnSpc>
              <a:spcBef>
                <a:spcPts val="0"/>
              </a:spcBef>
              <a:spcAft>
                <a:spcPts val="0"/>
              </a:spcAft>
              <a:buClr>
                <a:schemeClr val="dk1"/>
              </a:buClr>
              <a:buSzPts val="2030"/>
              <a:buFont typeface="Calibri"/>
              <a:buChar char="○"/>
            </a:pPr>
            <a:r>
              <a:rPr lang="en-CA" sz="2030">
                <a:solidFill>
                  <a:srgbClr val="0E101A"/>
                </a:solidFill>
                <a:latin typeface="Calibri"/>
                <a:ea typeface="Calibri"/>
                <a:cs typeface="Calibri"/>
                <a:sym typeface="Calibri"/>
              </a:rPr>
              <a:t>An abstract method is a method that is declared but not defined because it doesn’t have a body.</a:t>
            </a:r>
            <a:endParaRPr sz="2030">
              <a:solidFill>
                <a:srgbClr val="0E101A"/>
              </a:solidFill>
              <a:latin typeface="Calibri"/>
              <a:ea typeface="Calibri"/>
              <a:cs typeface="Calibri"/>
              <a:sym typeface="Calibri"/>
            </a:endParaRPr>
          </a:p>
          <a:p>
            <a:pPr indent="-357527" lvl="1" marL="914400" rtl="0" algn="just">
              <a:lnSpc>
                <a:spcPct val="115000"/>
              </a:lnSpc>
              <a:spcBef>
                <a:spcPts val="0"/>
              </a:spcBef>
              <a:spcAft>
                <a:spcPts val="0"/>
              </a:spcAft>
              <a:buClr>
                <a:schemeClr val="dk1"/>
              </a:buClr>
              <a:buSzPts val="2030"/>
              <a:buFont typeface="Calibri"/>
              <a:buChar char="○"/>
            </a:pPr>
            <a:r>
              <a:rPr lang="en-CA" sz="2030">
                <a:solidFill>
                  <a:srgbClr val="0E101A"/>
                </a:solidFill>
                <a:latin typeface="Calibri"/>
                <a:ea typeface="Calibri"/>
                <a:cs typeface="Calibri"/>
                <a:sym typeface="Calibri"/>
              </a:rPr>
              <a:t>Interface</a:t>
            </a:r>
            <a:r>
              <a:rPr lang="en-CA" sz="2030">
                <a:solidFill>
                  <a:srgbClr val="0E101A"/>
                </a:solidFill>
                <a:latin typeface="Calibri"/>
                <a:ea typeface="Calibri"/>
                <a:cs typeface="Calibri"/>
                <a:sym typeface="Calibri"/>
              </a:rPr>
              <a:t> methods are </a:t>
            </a:r>
            <a:r>
              <a:rPr i="1" lang="en-CA" sz="2030">
                <a:solidFill>
                  <a:srgbClr val="0E101A"/>
                </a:solidFill>
                <a:latin typeface="Calibri"/>
                <a:ea typeface="Calibri"/>
                <a:cs typeface="Calibri"/>
                <a:sym typeface="Calibri"/>
              </a:rPr>
              <a:t>public abstract</a:t>
            </a:r>
            <a:r>
              <a:rPr lang="en-CA" sz="2030">
                <a:solidFill>
                  <a:srgbClr val="0E101A"/>
                </a:solidFill>
                <a:latin typeface="Calibri"/>
                <a:ea typeface="Calibri"/>
                <a:cs typeface="Calibri"/>
                <a:sym typeface="Calibri"/>
              </a:rPr>
              <a:t> by default.</a:t>
            </a:r>
            <a:endParaRPr sz="2030">
              <a:solidFill>
                <a:srgbClr val="0E101A"/>
              </a:solidFill>
              <a:latin typeface="Calibri"/>
              <a:ea typeface="Calibri"/>
              <a:cs typeface="Calibri"/>
              <a:sym typeface="Calibri"/>
            </a:endParaRPr>
          </a:p>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Interfaces support multiple inheritance.</a:t>
            </a:r>
            <a:endParaRPr sz="2030">
              <a:solidFill>
                <a:srgbClr val="0E101A"/>
              </a:solidFill>
              <a:latin typeface="Calibri"/>
              <a:ea typeface="Calibri"/>
              <a:cs typeface="Calibri"/>
              <a:sym typeface="Calibri"/>
            </a:endParaRPr>
          </a:p>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Interfaces are created by using the </a:t>
            </a:r>
            <a:r>
              <a:rPr i="1" lang="en-CA" sz="2030">
                <a:solidFill>
                  <a:srgbClr val="0E101A"/>
                </a:solidFill>
                <a:latin typeface="Calibri"/>
                <a:ea typeface="Calibri"/>
                <a:cs typeface="Calibri"/>
                <a:sym typeface="Calibri"/>
              </a:rPr>
              <a:t>Interface</a:t>
            </a:r>
            <a:r>
              <a:rPr lang="en-CA" sz="2030">
                <a:solidFill>
                  <a:srgbClr val="0E101A"/>
                </a:solidFill>
                <a:latin typeface="Calibri"/>
                <a:ea typeface="Calibri"/>
                <a:cs typeface="Calibri"/>
                <a:sym typeface="Calibri"/>
              </a:rPr>
              <a:t> keyword.</a:t>
            </a:r>
            <a:endParaRPr i="0" sz="1850" u="none" cap="none" strike="noStrike">
              <a:solidFill>
                <a:srgbClr val="000000"/>
              </a:solidFill>
              <a:latin typeface="Calibri"/>
              <a:ea typeface="Calibri"/>
              <a:cs typeface="Calibri"/>
              <a:sym typeface="Calibri"/>
            </a:endParaRPr>
          </a:p>
        </p:txBody>
      </p:sp>
      <p:sp>
        <p:nvSpPr>
          <p:cNvPr id="986" name="Google Shape;986;p135"/>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6"/>
          <p:cNvSpPr txBox="1"/>
          <p:nvPr/>
        </p:nvSpPr>
        <p:spPr>
          <a:xfrm>
            <a:off x="357175" y="43800"/>
            <a:ext cx="31794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Java Interface</a:t>
            </a:r>
            <a:endParaRPr sz="1800"/>
          </a:p>
        </p:txBody>
      </p:sp>
      <p:sp>
        <p:nvSpPr>
          <p:cNvPr id="992" name="Google Shape;992;p136"/>
          <p:cNvSpPr txBox="1"/>
          <p:nvPr/>
        </p:nvSpPr>
        <p:spPr>
          <a:xfrm>
            <a:off x="307500" y="868100"/>
            <a:ext cx="8358600" cy="1281300"/>
          </a:xfrm>
          <a:prstGeom prst="rect">
            <a:avLst/>
          </a:prstGeom>
          <a:noFill/>
          <a:ln>
            <a:noFill/>
          </a:ln>
        </p:spPr>
        <p:txBody>
          <a:bodyPr anchorCtr="0" anchor="t" bIns="45700" lIns="91425" spcFirstLastPara="1" rIns="91425" wrap="square" tIns="45700">
            <a:noAutofit/>
          </a:bodyPr>
          <a:lstStyle/>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In Java, a Class extends another Class, an Interface can also extend another Interface, but a Class implements an interface.</a:t>
            </a:r>
            <a:endParaRPr sz="2030">
              <a:solidFill>
                <a:srgbClr val="0E101A"/>
              </a:solidFill>
              <a:latin typeface="Calibri"/>
              <a:ea typeface="Calibri"/>
              <a:cs typeface="Calibri"/>
              <a:sym typeface="Calibri"/>
            </a:endParaRPr>
          </a:p>
          <a:p>
            <a:pPr indent="-357527" lvl="0" marL="457200" rtl="0" algn="just">
              <a:lnSpc>
                <a:spcPct val="115000"/>
              </a:lnSpc>
              <a:spcBef>
                <a:spcPts val="0"/>
              </a:spcBef>
              <a:spcAft>
                <a:spcPts val="0"/>
              </a:spcAft>
              <a:buClr>
                <a:srgbClr val="0E101A"/>
              </a:buClr>
              <a:buSzPts val="2030"/>
              <a:buFont typeface="Calibri"/>
              <a:buChar char="➢"/>
            </a:pPr>
            <a:r>
              <a:rPr lang="en-CA" sz="2030">
                <a:solidFill>
                  <a:srgbClr val="0E101A"/>
                </a:solidFill>
                <a:latin typeface="Calibri"/>
                <a:ea typeface="Calibri"/>
                <a:cs typeface="Calibri"/>
                <a:sym typeface="Calibri"/>
              </a:rPr>
              <a:t>An Interface can refer to an Object, but it cannot be instantiated.</a:t>
            </a:r>
            <a:endParaRPr i="0" sz="1850" u="none" cap="none" strike="noStrike">
              <a:solidFill>
                <a:srgbClr val="000000"/>
              </a:solidFill>
              <a:latin typeface="Calibri"/>
              <a:ea typeface="Calibri"/>
              <a:cs typeface="Calibri"/>
              <a:sym typeface="Calibri"/>
            </a:endParaRPr>
          </a:p>
        </p:txBody>
      </p:sp>
      <p:sp>
        <p:nvSpPr>
          <p:cNvPr id="993" name="Google Shape;993;p136"/>
          <p:cNvSpPr txBox="1"/>
          <p:nvPr/>
        </p:nvSpPr>
        <p:spPr>
          <a:xfrm>
            <a:off x="6553080" y="4767120"/>
            <a:ext cx="213330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grpSp>
        <p:nvGrpSpPr>
          <p:cNvPr id="994" name="Google Shape;994;p136"/>
          <p:cNvGrpSpPr/>
          <p:nvPr/>
        </p:nvGrpSpPr>
        <p:grpSpPr>
          <a:xfrm>
            <a:off x="1958908" y="2716132"/>
            <a:ext cx="5055780" cy="1066320"/>
            <a:chOff x="1219320" y="3181320"/>
            <a:chExt cx="5055780" cy="1066320"/>
          </a:xfrm>
        </p:grpSpPr>
        <p:grpSp>
          <p:nvGrpSpPr>
            <p:cNvPr id="995" name="Google Shape;995;p136"/>
            <p:cNvGrpSpPr/>
            <p:nvPr/>
          </p:nvGrpSpPr>
          <p:grpSpPr>
            <a:xfrm>
              <a:off x="1219320" y="3181320"/>
              <a:ext cx="1499170" cy="1066320"/>
              <a:chOff x="1219320" y="3181320"/>
              <a:chExt cx="1499170" cy="1066320"/>
            </a:xfrm>
          </p:grpSpPr>
          <p:sp>
            <p:nvSpPr>
              <p:cNvPr id="996" name="Google Shape;996;p136"/>
              <p:cNvSpPr/>
              <p:nvPr/>
            </p:nvSpPr>
            <p:spPr>
              <a:xfrm>
                <a:off x="1219320" y="3181320"/>
                <a:ext cx="1215000" cy="399600"/>
              </a:xfrm>
              <a:prstGeom prst="roundRect">
                <a:avLst>
                  <a:gd fmla="val 16667" name="adj"/>
                </a:avLst>
              </a:prstGeom>
              <a:gradFill>
                <a:gsLst>
                  <a:gs pos="0">
                    <a:srgbClr val="2988A1"/>
                  </a:gs>
                  <a:gs pos="100000">
                    <a:srgbClr val="36B0D1"/>
                  </a:gs>
                </a:gsLst>
                <a:lin ang="16200038" scaled="0"/>
              </a:gradFill>
              <a:ln cap="flat" cmpd="sng" w="9525">
                <a:solidFill>
                  <a:srgbClr val="46AAC4"/>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class</a:t>
                </a:r>
                <a:endParaRPr b="0" i="0" sz="1400" u="none" cap="none" strike="noStrike">
                  <a:solidFill>
                    <a:schemeClr val="dk1"/>
                  </a:solidFill>
                  <a:latin typeface="Arial"/>
                  <a:ea typeface="Arial"/>
                  <a:cs typeface="Arial"/>
                  <a:sym typeface="Arial"/>
                </a:endParaRPr>
              </a:p>
            </p:txBody>
          </p:sp>
          <p:sp>
            <p:nvSpPr>
              <p:cNvPr id="997" name="Google Shape;997;p136"/>
              <p:cNvSpPr/>
              <p:nvPr/>
            </p:nvSpPr>
            <p:spPr>
              <a:xfrm>
                <a:off x="1219320" y="3848040"/>
                <a:ext cx="1215000" cy="399600"/>
              </a:xfrm>
              <a:prstGeom prst="roundRect">
                <a:avLst>
                  <a:gd fmla="val 16667" name="adj"/>
                </a:avLst>
              </a:prstGeom>
              <a:gradFill>
                <a:gsLst>
                  <a:gs pos="0">
                    <a:srgbClr val="2988A1"/>
                  </a:gs>
                  <a:gs pos="100000">
                    <a:srgbClr val="36B0D1"/>
                  </a:gs>
                </a:gsLst>
                <a:lin ang="16200038" scaled="0"/>
              </a:gradFill>
              <a:ln cap="flat" cmpd="sng" w="9525">
                <a:solidFill>
                  <a:srgbClr val="46AAC4"/>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class</a:t>
                </a:r>
                <a:endParaRPr b="0" i="0" sz="1400" u="none" cap="none" strike="noStrike">
                  <a:solidFill>
                    <a:schemeClr val="dk1"/>
                  </a:solidFill>
                  <a:latin typeface="Arial"/>
                  <a:ea typeface="Arial"/>
                  <a:cs typeface="Arial"/>
                  <a:sym typeface="Arial"/>
                </a:endParaRPr>
              </a:p>
            </p:txBody>
          </p:sp>
          <p:sp>
            <p:nvSpPr>
              <p:cNvPr id="998" name="Google Shape;998;p136"/>
              <p:cNvSpPr/>
              <p:nvPr/>
            </p:nvSpPr>
            <p:spPr>
              <a:xfrm rot="5400000">
                <a:off x="1693809" y="3714471"/>
                <a:ext cx="266382" cy="1080"/>
              </a:xfrm>
              <a:custGeom>
                <a:rect b="b" l="l" r="r" t="t"/>
                <a:pathLst>
                  <a:path extrusionOk="0" h="21600" w="21600">
                    <a:moveTo>
                      <a:pt x="0" y="0"/>
                    </a:moveTo>
                    <a:lnTo>
                      <a:pt x="21600" y="21600"/>
                    </a:lnTo>
                  </a:path>
                </a:pathLst>
              </a:custGeom>
              <a:noFill/>
              <a:ln cap="flat" cmpd="sng" w="38100">
                <a:solidFill>
                  <a:schemeClr val="accent1"/>
                </a:solidFill>
                <a:prstDash val="solid"/>
                <a:round/>
                <a:headEnd len="sm" w="sm" type="none"/>
                <a:tailEnd len="med" w="med" type="stealth"/>
              </a:ln>
              <a:effectLst>
                <a:outerShdw blurRad="40000" rotWithShape="0" dir="5400000" dist="23040">
                  <a:srgbClr val="000000">
                    <a:alpha val="34900"/>
                  </a:srgbClr>
                </a:outerShdw>
              </a:effectLst>
            </p:spPr>
          </p:sp>
          <p:sp>
            <p:nvSpPr>
              <p:cNvPr id="999" name="Google Shape;999;p136"/>
              <p:cNvSpPr/>
              <p:nvPr/>
            </p:nvSpPr>
            <p:spPr>
              <a:xfrm>
                <a:off x="1909690" y="3585590"/>
                <a:ext cx="808800" cy="257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extends</a:t>
                </a:r>
                <a:endParaRPr b="0" i="0" sz="1100" u="none" cap="none" strike="noStrike">
                  <a:solidFill>
                    <a:schemeClr val="dk1"/>
                  </a:solidFill>
                  <a:latin typeface="Arial"/>
                  <a:ea typeface="Arial"/>
                  <a:cs typeface="Arial"/>
                  <a:sym typeface="Arial"/>
                </a:endParaRPr>
              </a:p>
            </p:txBody>
          </p:sp>
        </p:grpSp>
        <p:grpSp>
          <p:nvGrpSpPr>
            <p:cNvPr id="1000" name="Google Shape;1000;p136"/>
            <p:cNvGrpSpPr/>
            <p:nvPr/>
          </p:nvGrpSpPr>
          <p:grpSpPr>
            <a:xfrm>
              <a:off x="2907360" y="3181320"/>
              <a:ext cx="1803990" cy="1066320"/>
              <a:chOff x="2907360" y="3181320"/>
              <a:chExt cx="1803990" cy="1066320"/>
            </a:xfrm>
          </p:grpSpPr>
          <p:sp>
            <p:nvSpPr>
              <p:cNvPr id="1001" name="Google Shape;1001;p136"/>
              <p:cNvSpPr/>
              <p:nvPr/>
            </p:nvSpPr>
            <p:spPr>
              <a:xfrm>
                <a:off x="2907360" y="3181320"/>
                <a:ext cx="1215000" cy="399600"/>
              </a:xfrm>
              <a:prstGeom prst="roundRect">
                <a:avLst>
                  <a:gd fmla="val 16667" name="adj"/>
                </a:avLst>
              </a:prstGeom>
              <a:gradFill>
                <a:gsLst>
                  <a:gs pos="0">
                    <a:srgbClr val="CC6D20"/>
                  </a:gs>
                  <a:gs pos="100000">
                    <a:srgbClr val="FF9033"/>
                  </a:gs>
                </a:gsLst>
                <a:lin ang="16200038" scaled="0"/>
              </a:gradFill>
              <a:ln cap="flat" cmpd="sng" w="9525">
                <a:solidFill>
                  <a:srgbClr val="F59240"/>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02" name="Google Shape;1002;p136"/>
              <p:cNvSpPr/>
              <p:nvPr/>
            </p:nvSpPr>
            <p:spPr>
              <a:xfrm>
                <a:off x="2907360" y="3848040"/>
                <a:ext cx="1215000" cy="399600"/>
              </a:xfrm>
              <a:prstGeom prst="roundRect">
                <a:avLst>
                  <a:gd fmla="val 16667" name="adj"/>
                </a:avLst>
              </a:prstGeom>
              <a:gradFill>
                <a:gsLst>
                  <a:gs pos="0">
                    <a:srgbClr val="2988A1"/>
                  </a:gs>
                  <a:gs pos="100000">
                    <a:srgbClr val="36B0D1"/>
                  </a:gs>
                </a:gsLst>
                <a:lin ang="16200038" scaled="0"/>
              </a:gradFill>
              <a:ln cap="flat" cmpd="sng" w="9525">
                <a:solidFill>
                  <a:srgbClr val="46AAC4"/>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class</a:t>
                </a:r>
                <a:endParaRPr b="0" i="0" sz="1400" u="none" cap="none" strike="noStrike">
                  <a:solidFill>
                    <a:schemeClr val="dk1"/>
                  </a:solidFill>
                  <a:latin typeface="Arial"/>
                  <a:ea typeface="Arial"/>
                  <a:cs typeface="Arial"/>
                  <a:sym typeface="Arial"/>
                </a:endParaRPr>
              </a:p>
            </p:txBody>
          </p:sp>
          <p:sp>
            <p:nvSpPr>
              <p:cNvPr id="1003" name="Google Shape;1003;p136"/>
              <p:cNvSpPr/>
              <p:nvPr/>
            </p:nvSpPr>
            <p:spPr>
              <a:xfrm rot="5400000">
                <a:off x="3381849" y="3714471"/>
                <a:ext cx="266382" cy="1080"/>
              </a:xfrm>
              <a:custGeom>
                <a:rect b="b" l="l" r="r" t="t"/>
                <a:pathLst>
                  <a:path extrusionOk="0" h="21600" w="21600">
                    <a:moveTo>
                      <a:pt x="0" y="0"/>
                    </a:moveTo>
                    <a:lnTo>
                      <a:pt x="21600" y="21600"/>
                    </a:lnTo>
                  </a:path>
                </a:pathLst>
              </a:custGeom>
              <a:noFill/>
              <a:ln cap="flat" cmpd="sng" w="38100">
                <a:solidFill>
                  <a:schemeClr val="accent1"/>
                </a:solidFill>
                <a:prstDash val="solid"/>
                <a:round/>
                <a:headEnd len="sm" w="sm" type="none"/>
                <a:tailEnd len="med" w="med" type="stealth"/>
              </a:ln>
              <a:effectLst>
                <a:outerShdw blurRad="40000" rotWithShape="0" dir="5400000" dist="23040">
                  <a:srgbClr val="000000">
                    <a:alpha val="34900"/>
                  </a:srgbClr>
                </a:outerShdw>
              </a:effectLst>
            </p:spPr>
          </p:sp>
          <p:sp>
            <p:nvSpPr>
              <p:cNvPr id="1004" name="Google Shape;1004;p136"/>
              <p:cNvSpPr/>
              <p:nvPr/>
            </p:nvSpPr>
            <p:spPr>
              <a:xfrm>
                <a:off x="3602250" y="3585602"/>
                <a:ext cx="1109100" cy="257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implements</a:t>
                </a:r>
                <a:endParaRPr b="0" i="0" sz="1100" u="none" cap="none" strike="noStrike">
                  <a:solidFill>
                    <a:schemeClr val="dk1"/>
                  </a:solidFill>
                  <a:latin typeface="Arial"/>
                  <a:ea typeface="Arial"/>
                  <a:cs typeface="Arial"/>
                  <a:sym typeface="Arial"/>
                </a:endParaRPr>
              </a:p>
            </p:txBody>
          </p:sp>
        </p:grpSp>
        <p:grpSp>
          <p:nvGrpSpPr>
            <p:cNvPr id="1005" name="Google Shape;1005;p136"/>
            <p:cNvGrpSpPr/>
            <p:nvPr/>
          </p:nvGrpSpPr>
          <p:grpSpPr>
            <a:xfrm>
              <a:off x="4798080" y="3181320"/>
              <a:ext cx="1477020" cy="1066320"/>
              <a:chOff x="4798080" y="3181320"/>
              <a:chExt cx="1477020" cy="1066320"/>
            </a:xfrm>
          </p:grpSpPr>
          <p:sp>
            <p:nvSpPr>
              <p:cNvPr id="1006" name="Google Shape;1006;p136"/>
              <p:cNvSpPr/>
              <p:nvPr/>
            </p:nvSpPr>
            <p:spPr>
              <a:xfrm>
                <a:off x="4798080" y="3181320"/>
                <a:ext cx="1215000" cy="399600"/>
              </a:xfrm>
              <a:prstGeom prst="roundRect">
                <a:avLst>
                  <a:gd fmla="val 16667" name="adj"/>
                </a:avLst>
              </a:prstGeom>
              <a:gradFill>
                <a:gsLst>
                  <a:gs pos="0">
                    <a:srgbClr val="CC6D20"/>
                  </a:gs>
                  <a:gs pos="100000">
                    <a:srgbClr val="FF9033"/>
                  </a:gs>
                </a:gsLst>
                <a:lin ang="16200038" scaled="0"/>
              </a:gradFill>
              <a:ln cap="flat" cmpd="sng" w="9525">
                <a:solidFill>
                  <a:srgbClr val="F59240"/>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07" name="Google Shape;1007;p136"/>
              <p:cNvSpPr/>
              <p:nvPr/>
            </p:nvSpPr>
            <p:spPr>
              <a:xfrm>
                <a:off x="4798080" y="3848040"/>
                <a:ext cx="1215000" cy="399600"/>
              </a:xfrm>
              <a:prstGeom prst="roundRect">
                <a:avLst>
                  <a:gd fmla="val 16667" name="adj"/>
                </a:avLst>
              </a:prstGeom>
              <a:gradFill>
                <a:gsLst>
                  <a:gs pos="0">
                    <a:srgbClr val="CC6D20"/>
                  </a:gs>
                  <a:gs pos="100000">
                    <a:srgbClr val="FF9033"/>
                  </a:gs>
                </a:gsLst>
                <a:lin ang="16200038" scaled="0"/>
              </a:gradFill>
              <a:ln cap="flat" cmpd="sng" w="9525">
                <a:solidFill>
                  <a:srgbClr val="F59240"/>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08" name="Google Shape;1008;p136"/>
              <p:cNvSpPr/>
              <p:nvPr/>
            </p:nvSpPr>
            <p:spPr>
              <a:xfrm rot="5400000">
                <a:off x="5272569" y="3714471"/>
                <a:ext cx="266382" cy="1080"/>
              </a:xfrm>
              <a:custGeom>
                <a:rect b="b" l="l" r="r" t="t"/>
                <a:pathLst>
                  <a:path extrusionOk="0" h="21600" w="21600">
                    <a:moveTo>
                      <a:pt x="0" y="0"/>
                    </a:moveTo>
                    <a:lnTo>
                      <a:pt x="21600" y="21600"/>
                    </a:lnTo>
                  </a:path>
                </a:pathLst>
              </a:custGeom>
              <a:noFill/>
              <a:ln cap="flat" cmpd="sng" w="38100">
                <a:solidFill>
                  <a:schemeClr val="accent1"/>
                </a:solidFill>
                <a:prstDash val="solid"/>
                <a:round/>
                <a:headEnd len="sm" w="sm" type="none"/>
                <a:tailEnd len="med" w="med" type="stealth"/>
              </a:ln>
              <a:effectLst>
                <a:outerShdw blurRad="40000" rotWithShape="0" dir="5400000" dist="23040">
                  <a:srgbClr val="000000">
                    <a:alpha val="34900"/>
                  </a:srgbClr>
                </a:outerShdw>
              </a:effectLst>
            </p:spPr>
          </p:sp>
          <p:sp>
            <p:nvSpPr>
              <p:cNvPr id="1009" name="Google Shape;1009;p136"/>
              <p:cNvSpPr/>
              <p:nvPr/>
            </p:nvSpPr>
            <p:spPr>
              <a:xfrm>
                <a:off x="5466300" y="3585602"/>
                <a:ext cx="808800" cy="257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100" u="none" cap="none" strike="noStrike">
                    <a:solidFill>
                      <a:srgbClr val="000000"/>
                    </a:solidFill>
                    <a:latin typeface="Calibri"/>
                    <a:ea typeface="Calibri"/>
                    <a:cs typeface="Calibri"/>
                    <a:sym typeface="Calibri"/>
                  </a:rPr>
                  <a:t>extends</a:t>
                </a:r>
                <a:endParaRPr b="0" i="0" sz="1100" u="none" cap="none" strike="noStrike">
                  <a:solidFill>
                    <a:schemeClr val="dk1"/>
                  </a:solidFill>
                  <a:latin typeface="Arial"/>
                  <a:ea typeface="Arial"/>
                  <a:cs typeface="Arial"/>
                  <a:sym typeface="Arial"/>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37"/>
          <p:cNvSpPr txBox="1"/>
          <p:nvPr/>
        </p:nvSpPr>
        <p:spPr>
          <a:xfrm>
            <a:off x="356350" y="52200"/>
            <a:ext cx="3153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Java Interface</a:t>
            </a:r>
            <a:endParaRPr sz="1800"/>
          </a:p>
        </p:txBody>
      </p:sp>
      <p:grpSp>
        <p:nvGrpSpPr>
          <p:cNvPr id="1015" name="Google Shape;1015;p137"/>
          <p:cNvGrpSpPr/>
          <p:nvPr/>
        </p:nvGrpSpPr>
        <p:grpSpPr>
          <a:xfrm>
            <a:off x="835935" y="1052048"/>
            <a:ext cx="7401710" cy="1066680"/>
            <a:chOff x="835935" y="1052048"/>
            <a:chExt cx="7401710" cy="1066680"/>
          </a:xfrm>
        </p:grpSpPr>
        <p:grpSp>
          <p:nvGrpSpPr>
            <p:cNvPr id="1016" name="Google Shape;1016;p137"/>
            <p:cNvGrpSpPr/>
            <p:nvPr/>
          </p:nvGrpSpPr>
          <p:grpSpPr>
            <a:xfrm>
              <a:off x="835935" y="1052048"/>
              <a:ext cx="1988280" cy="1066680"/>
              <a:chOff x="609480" y="1047600"/>
              <a:chExt cx="1988280" cy="1066680"/>
            </a:xfrm>
          </p:grpSpPr>
          <p:sp>
            <p:nvSpPr>
              <p:cNvPr id="1017" name="Google Shape;1017;p137"/>
              <p:cNvSpPr/>
              <p:nvPr/>
            </p:nvSpPr>
            <p:spPr>
              <a:xfrm>
                <a:off x="609480" y="1047600"/>
                <a:ext cx="1898640" cy="399600"/>
              </a:xfrm>
              <a:prstGeom prst="roundRect">
                <a:avLst>
                  <a:gd fmla="val 16667" name="adj"/>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class</a:t>
                </a:r>
                <a:endParaRPr b="0" i="0" sz="1800" u="none" cap="none" strike="noStrike">
                  <a:solidFill>
                    <a:schemeClr val="dk1"/>
                  </a:solidFill>
                  <a:latin typeface="Arial"/>
                  <a:ea typeface="Arial"/>
                  <a:cs typeface="Arial"/>
                  <a:sym typeface="Arial"/>
                </a:endParaRPr>
              </a:p>
            </p:txBody>
          </p:sp>
          <p:sp>
            <p:nvSpPr>
              <p:cNvPr id="1018" name="Google Shape;1018;p137"/>
              <p:cNvSpPr/>
              <p:nvPr/>
            </p:nvSpPr>
            <p:spPr>
              <a:xfrm>
                <a:off x="609480" y="1714680"/>
                <a:ext cx="1898640" cy="399600"/>
              </a:xfrm>
              <a:prstGeom prst="roundRect">
                <a:avLst>
                  <a:gd fmla="val 16667" name="adj"/>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class</a:t>
                </a:r>
                <a:endParaRPr b="0" i="0" sz="1800" u="none" cap="none" strike="noStrike">
                  <a:solidFill>
                    <a:schemeClr val="dk1"/>
                  </a:solidFill>
                  <a:latin typeface="Arial"/>
                  <a:ea typeface="Arial"/>
                  <a:cs typeface="Arial"/>
                  <a:sym typeface="Arial"/>
                </a:endParaRPr>
              </a:p>
            </p:txBody>
          </p:sp>
          <p:sp>
            <p:nvSpPr>
              <p:cNvPr id="1019" name="Google Shape;1019;p137"/>
              <p:cNvSpPr/>
              <p:nvPr/>
            </p:nvSpPr>
            <p:spPr>
              <a:xfrm rot="5400000">
                <a:off x="1425960" y="1580760"/>
                <a:ext cx="266400" cy="1800"/>
              </a:xfrm>
              <a:custGeom>
                <a:rect b="b" l="l" r="r" t="t"/>
                <a:pathLst>
                  <a:path extrusionOk="0" h="21600" w="21600">
                    <a:moveTo>
                      <a:pt x="0" y="0"/>
                    </a:moveTo>
                    <a:lnTo>
                      <a:pt x="21600" y="21600"/>
                    </a:lnTo>
                  </a:path>
                </a:pathLst>
              </a:custGeom>
              <a:noFill/>
              <a:ln cap="flat" cmpd="sng" w="38100">
                <a:solidFill>
                  <a:schemeClr val="accent1"/>
                </a:solidFill>
                <a:prstDash val="solid"/>
                <a:round/>
                <a:headEnd len="sm" w="sm" type="none"/>
                <a:tailEnd len="med" w="med" type="stealth"/>
              </a:ln>
              <a:effectLst>
                <a:outerShdw blurRad="40000" rotWithShape="0" dir="5400000" dist="23040">
                  <a:srgbClr val="000000">
                    <a:alpha val="34901"/>
                  </a:srgbClr>
                </a:outerShdw>
              </a:effectLst>
            </p:spPr>
          </p:sp>
          <p:sp>
            <p:nvSpPr>
              <p:cNvPr id="1020" name="Google Shape;1020;p137"/>
              <p:cNvSpPr/>
              <p:nvPr/>
            </p:nvSpPr>
            <p:spPr>
              <a:xfrm>
                <a:off x="1728000" y="1460880"/>
                <a:ext cx="869760" cy="272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extends</a:t>
                </a:r>
                <a:endParaRPr b="0" i="0" sz="1200" u="none" cap="none" strike="noStrike">
                  <a:solidFill>
                    <a:schemeClr val="dk1"/>
                  </a:solidFill>
                  <a:latin typeface="Arial"/>
                  <a:ea typeface="Arial"/>
                  <a:cs typeface="Arial"/>
                  <a:sym typeface="Arial"/>
                </a:endParaRPr>
              </a:p>
            </p:txBody>
          </p:sp>
        </p:grpSp>
        <p:grpSp>
          <p:nvGrpSpPr>
            <p:cNvPr id="1021" name="Google Shape;1021;p137"/>
            <p:cNvGrpSpPr/>
            <p:nvPr/>
          </p:nvGrpSpPr>
          <p:grpSpPr>
            <a:xfrm>
              <a:off x="3509656" y="1052048"/>
              <a:ext cx="2255040" cy="1066680"/>
              <a:chOff x="3247200" y="1047600"/>
              <a:chExt cx="2255040" cy="1066680"/>
            </a:xfrm>
          </p:grpSpPr>
          <p:sp>
            <p:nvSpPr>
              <p:cNvPr id="1022" name="Google Shape;1022;p137"/>
              <p:cNvSpPr/>
              <p:nvPr/>
            </p:nvSpPr>
            <p:spPr>
              <a:xfrm>
                <a:off x="3247200" y="1047600"/>
                <a:ext cx="1898640" cy="39960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interface</a:t>
                </a:r>
                <a:endParaRPr b="0" i="0" sz="1800" u="none" cap="none" strike="noStrike">
                  <a:solidFill>
                    <a:schemeClr val="dk1"/>
                  </a:solidFill>
                  <a:latin typeface="Arial"/>
                  <a:ea typeface="Arial"/>
                  <a:cs typeface="Arial"/>
                  <a:sym typeface="Arial"/>
                </a:endParaRPr>
              </a:p>
            </p:txBody>
          </p:sp>
          <p:sp>
            <p:nvSpPr>
              <p:cNvPr id="1023" name="Google Shape;1023;p137"/>
              <p:cNvSpPr/>
              <p:nvPr/>
            </p:nvSpPr>
            <p:spPr>
              <a:xfrm>
                <a:off x="3247200" y="1714680"/>
                <a:ext cx="1898640" cy="399600"/>
              </a:xfrm>
              <a:prstGeom prst="roundRect">
                <a:avLst>
                  <a:gd fmla="val 16667" name="adj"/>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class</a:t>
                </a:r>
                <a:endParaRPr b="0" i="0" sz="1800" u="none" cap="none" strike="noStrike">
                  <a:solidFill>
                    <a:schemeClr val="dk1"/>
                  </a:solidFill>
                  <a:latin typeface="Arial"/>
                  <a:ea typeface="Arial"/>
                  <a:cs typeface="Arial"/>
                  <a:sym typeface="Arial"/>
                </a:endParaRPr>
              </a:p>
            </p:txBody>
          </p:sp>
          <p:sp>
            <p:nvSpPr>
              <p:cNvPr id="1024" name="Google Shape;1024;p137"/>
              <p:cNvSpPr/>
              <p:nvPr/>
            </p:nvSpPr>
            <p:spPr>
              <a:xfrm rot="5400000">
                <a:off x="4063680" y="1580760"/>
                <a:ext cx="266400" cy="1800"/>
              </a:xfrm>
              <a:custGeom>
                <a:rect b="b" l="l" r="r" t="t"/>
                <a:pathLst>
                  <a:path extrusionOk="0" h="21600" w="21600">
                    <a:moveTo>
                      <a:pt x="0" y="0"/>
                    </a:moveTo>
                    <a:lnTo>
                      <a:pt x="21600" y="21600"/>
                    </a:lnTo>
                  </a:path>
                </a:pathLst>
              </a:custGeom>
              <a:noFill/>
              <a:ln cap="flat" cmpd="sng" w="38100">
                <a:solidFill>
                  <a:schemeClr val="accent1"/>
                </a:solidFill>
                <a:prstDash val="solid"/>
                <a:round/>
                <a:headEnd len="sm" w="sm" type="none"/>
                <a:tailEnd len="med" w="med" type="stealth"/>
              </a:ln>
              <a:effectLst>
                <a:outerShdw blurRad="40000" rotWithShape="0" dir="5400000" dist="23040">
                  <a:srgbClr val="000000">
                    <a:alpha val="34901"/>
                  </a:srgbClr>
                </a:outerShdw>
              </a:effectLst>
            </p:spPr>
          </p:sp>
          <p:sp>
            <p:nvSpPr>
              <p:cNvPr id="1025" name="Google Shape;1025;p137"/>
              <p:cNvSpPr/>
              <p:nvPr/>
            </p:nvSpPr>
            <p:spPr>
              <a:xfrm>
                <a:off x="4310640" y="1460880"/>
                <a:ext cx="1191600" cy="272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implements</a:t>
                </a:r>
                <a:endParaRPr b="0" i="0" sz="1200" u="none" cap="none" strike="noStrike">
                  <a:solidFill>
                    <a:schemeClr val="dk1"/>
                  </a:solidFill>
                  <a:latin typeface="Arial"/>
                  <a:ea typeface="Arial"/>
                  <a:cs typeface="Arial"/>
                  <a:sym typeface="Arial"/>
                </a:endParaRPr>
              </a:p>
            </p:txBody>
          </p:sp>
        </p:grpSp>
        <p:grpSp>
          <p:nvGrpSpPr>
            <p:cNvPr id="1026" name="Google Shape;1026;p137"/>
            <p:cNvGrpSpPr/>
            <p:nvPr/>
          </p:nvGrpSpPr>
          <p:grpSpPr>
            <a:xfrm>
              <a:off x="6249366" y="1052048"/>
              <a:ext cx="1988280" cy="1066680"/>
              <a:chOff x="6201360" y="1047600"/>
              <a:chExt cx="1988280" cy="1066680"/>
            </a:xfrm>
          </p:grpSpPr>
          <p:sp>
            <p:nvSpPr>
              <p:cNvPr id="1027" name="Google Shape;1027;p137"/>
              <p:cNvSpPr/>
              <p:nvPr/>
            </p:nvSpPr>
            <p:spPr>
              <a:xfrm>
                <a:off x="6201360" y="1047600"/>
                <a:ext cx="1898640" cy="39960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interface</a:t>
                </a:r>
                <a:endParaRPr b="0" i="0" sz="1800" u="none" cap="none" strike="noStrike">
                  <a:solidFill>
                    <a:schemeClr val="dk1"/>
                  </a:solidFill>
                  <a:latin typeface="Arial"/>
                  <a:ea typeface="Arial"/>
                  <a:cs typeface="Arial"/>
                  <a:sym typeface="Arial"/>
                </a:endParaRPr>
              </a:p>
            </p:txBody>
          </p:sp>
          <p:sp>
            <p:nvSpPr>
              <p:cNvPr id="1028" name="Google Shape;1028;p137"/>
              <p:cNvSpPr/>
              <p:nvPr/>
            </p:nvSpPr>
            <p:spPr>
              <a:xfrm>
                <a:off x="6201360" y="1714680"/>
                <a:ext cx="1898640" cy="39960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800" u="none" cap="none" strike="noStrike">
                    <a:solidFill>
                      <a:srgbClr val="FFFFFF"/>
                    </a:solidFill>
                    <a:latin typeface="Calibri"/>
                    <a:ea typeface="Calibri"/>
                    <a:cs typeface="Calibri"/>
                    <a:sym typeface="Calibri"/>
                  </a:rPr>
                  <a:t>interface</a:t>
                </a:r>
                <a:endParaRPr b="0" i="0" sz="1800" u="none" cap="none" strike="noStrike">
                  <a:solidFill>
                    <a:schemeClr val="dk1"/>
                  </a:solidFill>
                  <a:latin typeface="Arial"/>
                  <a:ea typeface="Arial"/>
                  <a:cs typeface="Arial"/>
                  <a:sym typeface="Arial"/>
                </a:endParaRPr>
              </a:p>
            </p:txBody>
          </p:sp>
          <p:sp>
            <p:nvSpPr>
              <p:cNvPr id="1029" name="Google Shape;1029;p137"/>
              <p:cNvSpPr/>
              <p:nvPr/>
            </p:nvSpPr>
            <p:spPr>
              <a:xfrm rot="5400000">
                <a:off x="7017840" y="1580760"/>
                <a:ext cx="266400" cy="1800"/>
              </a:xfrm>
              <a:custGeom>
                <a:rect b="b" l="l" r="r" t="t"/>
                <a:pathLst>
                  <a:path extrusionOk="0" h="21600" w="21600">
                    <a:moveTo>
                      <a:pt x="0" y="0"/>
                    </a:moveTo>
                    <a:lnTo>
                      <a:pt x="21600" y="21600"/>
                    </a:lnTo>
                  </a:path>
                </a:pathLst>
              </a:custGeom>
              <a:noFill/>
              <a:ln cap="flat" cmpd="sng" w="38100">
                <a:solidFill>
                  <a:schemeClr val="accent1"/>
                </a:solidFill>
                <a:prstDash val="solid"/>
                <a:round/>
                <a:headEnd len="sm" w="sm" type="none"/>
                <a:tailEnd len="med" w="med" type="stealth"/>
              </a:ln>
              <a:effectLst>
                <a:outerShdw blurRad="40000" rotWithShape="0" dir="5400000" dist="23040">
                  <a:srgbClr val="000000">
                    <a:alpha val="34901"/>
                  </a:srgbClr>
                </a:outerShdw>
              </a:effectLst>
            </p:spPr>
          </p:sp>
          <p:sp>
            <p:nvSpPr>
              <p:cNvPr id="1030" name="Google Shape;1030;p137"/>
              <p:cNvSpPr/>
              <p:nvPr/>
            </p:nvSpPr>
            <p:spPr>
              <a:xfrm>
                <a:off x="7319880" y="1460880"/>
                <a:ext cx="869760" cy="272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extends</a:t>
                </a:r>
                <a:endParaRPr b="0" i="0" sz="1200" u="none" cap="none" strike="noStrike">
                  <a:solidFill>
                    <a:schemeClr val="dk1"/>
                  </a:solidFill>
                  <a:latin typeface="Arial"/>
                  <a:ea typeface="Arial"/>
                  <a:cs typeface="Arial"/>
                  <a:sym typeface="Arial"/>
                </a:endParaRPr>
              </a:p>
            </p:txBody>
          </p:sp>
        </p:grpSp>
      </p:grpSp>
      <p:grpSp>
        <p:nvGrpSpPr>
          <p:cNvPr id="1031" name="Google Shape;1031;p137"/>
          <p:cNvGrpSpPr/>
          <p:nvPr/>
        </p:nvGrpSpPr>
        <p:grpSpPr>
          <a:xfrm>
            <a:off x="634400" y="2505975"/>
            <a:ext cx="7709650" cy="1821000"/>
            <a:chOff x="634400" y="2505975"/>
            <a:chExt cx="7709650" cy="1821000"/>
          </a:xfrm>
        </p:grpSpPr>
        <p:sp>
          <p:nvSpPr>
            <p:cNvPr id="1032" name="Google Shape;1032;p137"/>
            <p:cNvSpPr/>
            <p:nvPr/>
          </p:nvSpPr>
          <p:spPr>
            <a:xfrm>
              <a:off x="634400" y="2505975"/>
              <a:ext cx="2256900" cy="1821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CA" sz="1400" u="none" cap="none" strike="noStrike">
                  <a:solidFill>
                    <a:srgbClr val="7F0055"/>
                  </a:solidFill>
                  <a:latin typeface="Consolas"/>
                  <a:ea typeface="Consolas"/>
                  <a:cs typeface="Consolas"/>
                  <a:sym typeface="Consolas"/>
                </a:rPr>
                <a:t>class</a:t>
              </a:r>
              <a:r>
                <a:rPr i="0" lang="en-CA" sz="1400" u="none" cap="none" strike="noStrike">
                  <a:solidFill>
                    <a:srgbClr val="000000"/>
                  </a:solidFill>
                  <a:latin typeface="Consolas"/>
                  <a:ea typeface="Consolas"/>
                  <a:cs typeface="Consolas"/>
                  <a:sym typeface="Consolas"/>
                </a:rPr>
                <a:t> A</a:t>
              </a:r>
              <a:r>
                <a:rPr lang="en-CA">
                  <a:solidFill>
                    <a:schemeClr val="dk1"/>
                  </a:solidFill>
                  <a:latin typeface="Consolas"/>
                  <a:ea typeface="Consolas"/>
                  <a:cs typeface="Consolas"/>
                  <a:sym typeface="Consolas"/>
                </a:rPr>
                <a:t> </a:t>
              </a:r>
              <a:r>
                <a:rPr i="0" lang="en-CA" sz="1400" u="none" cap="none" strike="noStrike">
                  <a:solidFill>
                    <a:srgbClr val="000000"/>
                  </a:solidFill>
                  <a:latin typeface="Consolas"/>
                  <a:ea typeface="Consolas"/>
                  <a:cs typeface="Consolas"/>
                  <a:sym typeface="Consolas"/>
                </a:rPr>
                <a:t>{  </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4F6228"/>
                  </a:solidFill>
                  <a:latin typeface="Consolas"/>
                  <a:ea typeface="Consolas"/>
                  <a:cs typeface="Consolas"/>
                  <a:sym typeface="Consolas"/>
                </a:rPr>
                <a:t>//</a:t>
              </a:r>
              <a:r>
                <a:rPr lang="en-CA">
                  <a:solidFill>
                    <a:srgbClr val="4F6228"/>
                  </a:solidFill>
                  <a:latin typeface="Consolas"/>
                  <a:ea typeface="Consolas"/>
                  <a:cs typeface="Consolas"/>
                  <a:sym typeface="Consolas"/>
                </a:rPr>
                <a:t>v</a:t>
              </a:r>
              <a:r>
                <a:rPr i="0" lang="en-CA" sz="1400" u="none" cap="none" strike="noStrike">
                  <a:solidFill>
                    <a:srgbClr val="4F6228"/>
                  </a:solidFill>
                  <a:latin typeface="Consolas"/>
                  <a:ea typeface="Consolas"/>
                  <a:cs typeface="Consolas"/>
                  <a:sym typeface="Consolas"/>
                </a:rPr>
                <a:t>ariables</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4F6228"/>
                  </a:solidFill>
                  <a:latin typeface="Consolas"/>
                  <a:ea typeface="Consolas"/>
                  <a:cs typeface="Consolas"/>
                  <a:sym typeface="Consolas"/>
                </a:rPr>
                <a:t>//</a:t>
              </a:r>
              <a:r>
                <a:rPr lang="en-CA">
                  <a:solidFill>
                    <a:srgbClr val="4F6228"/>
                  </a:solidFill>
                  <a:latin typeface="Consolas"/>
                  <a:ea typeface="Consolas"/>
                  <a:cs typeface="Consolas"/>
                  <a:sym typeface="Consolas"/>
                </a:rPr>
                <a:t>m</a:t>
              </a:r>
              <a:r>
                <a:rPr i="0" lang="en-CA" sz="1400" u="none" cap="none" strike="noStrike">
                  <a:solidFill>
                    <a:srgbClr val="4F6228"/>
                  </a:solidFill>
                  <a:latin typeface="Consolas"/>
                  <a:ea typeface="Consolas"/>
                  <a:cs typeface="Consolas"/>
                  <a:sym typeface="Consolas"/>
                </a:rPr>
                <a:t>ethods</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000000"/>
                  </a:solidFill>
                  <a:latin typeface="Consolas"/>
                  <a:ea typeface="Consolas"/>
                  <a:cs typeface="Consolas"/>
                  <a:sym typeface="Consolas"/>
                </a:rPr>
                <a:t>}  </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7F0055"/>
                  </a:solidFill>
                  <a:latin typeface="Consolas"/>
                  <a:ea typeface="Consolas"/>
                  <a:cs typeface="Consolas"/>
                  <a:sym typeface="Consolas"/>
                </a:rPr>
                <a:t>class</a:t>
              </a:r>
              <a:r>
                <a:rPr i="0" lang="en-CA" sz="1400" u="none" cap="none" strike="noStrike">
                  <a:solidFill>
                    <a:srgbClr val="000000"/>
                  </a:solidFill>
                  <a:latin typeface="Consolas"/>
                  <a:ea typeface="Consolas"/>
                  <a:cs typeface="Consolas"/>
                  <a:sym typeface="Consolas"/>
                </a:rPr>
                <a:t> B </a:t>
              </a:r>
              <a:r>
                <a:rPr i="0" lang="en-CA" sz="1400" u="none" cap="none" strike="noStrike">
                  <a:solidFill>
                    <a:srgbClr val="7F0055"/>
                  </a:solidFill>
                  <a:latin typeface="Consolas"/>
                  <a:ea typeface="Consolas"/>
                  <a:cs typeface="Consolas"/>
                  <a:sym typeface="Consolas"/>
                </a:rPr>
                <a:t>extends</a:t>
              </a:r>
              <a:r>
                <a:rPr i="0" lang="en-CA" sz="1400" u="none" cap="none" strike="noStrike">
                  <a:solidFill>
                    <a:srgbClr val="000000"/>
                  </a:solidFill>
                  <a:latin typeface="Consolas"/>
                  <a:ea typeface="Consolas"/>
                  <a:cs typeface="Consolas"/>
                  <a:sym typeface="Consolas"/>
                </a:rPr>
                <a:t> A {  </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4F6228"/>
                  </a:solidFill>
                  <a:latin typeface="Consolas"/>
                  <a:ea typeface="Consolas"/>
                  <a:cs typeface="Consolas"/>
                  <a:sym typeface="Consolas"/>
                </a:rPr>
                <a:t>//</a:t>
              </a:r>
              <a:r>
                <a:rPr lang="en-CA">
                  <a:solidFill>
                    <a:srgbClr val="4F6228"/>
                  </a:solidFill>
                  <a:latin typeface="Consolas"/>
                  <a:ea typeface="Consolas"/>
                  <a:cs typeface="Consolas"/>
                  <a:sym typeface="Consolas"/>
                </a:rPr>
                <a:t>v</a:t>
              </a:r>
              <a:r>
                <a:rPr i="0" lang="en-CA" sz="1400" u="none" cap="none" strike="noStrike">
                  <a:solidFill>
                    <a:srgbClr val="4F6228"/>
                  </a:solidFill>
                  <a:latin typeface="Consolas"/>
                  <a:ea typeface="Consolas"/>
                  <a:cs typeface="Consolas"/>
                  <a:sym typeface="Consolas"/>
                </a:rPr>
                <a:t>ariables</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4F6228"/>
                  </a:solidFill>
                  <a:latin typeface="Consolas"/>
                  <a:ea typeface="Consolas"/>
                  <a:cs typeface="Consolas"/>
                  <a:sym typeface="Consolas"/>
                </a:rPr>
                <a:t>//</a:t>
              </a:r>
              <a:r>
                <a:rPr lang="en-CA">
                  <a:solidFill>
                    <a:srgbClr val="4F6228"/>
                  </a:solidFill>
                  <a:latin typeface="Consolas"/>
                  <a:ea typeface="Consolas"/>
                  <a:cs typeface="Consolas"/>
                  <a:sym typeface="Consolas"/>
                </a:rPr>
                <a:t>m</a:t>
              </a:r>
              <a:r>
                <a:rPr i="0" lang="en-CA" sz="1400" u="none" cap="none" strike="noStrike">
                  <a:solidFill>
                    <a:srgbClr val="4F6228"/>
                  </a:solidFill>
                  <a:latin typeface="Consolas"/>
                  <a:ea typeface="Consolas"/>
                  <a:cs typeface="Consolas"/>
                  <a:sym typeface="Consolas"/>
                </a:rPr>
                <a:t>ethods</a:t>
              </a:r>
              <a:endParaRPr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400" u="none" cap="none" strike="noStrike">
                  <a:solidFill>
                    <a:srgbClr val="000000"/>
                  </a:solidFill>
                  <a:latin typeface="Consolas"/>
                  <a:ea typeface="Consolas"/>
                  <a:cs typeface="Consolas"/>
                  <a:sym typeface="Consolas"/>
                </a:rPr>
                <a:t>}  </a:t>
              </a:r>
              <a:endParaRPr i="0" sz="1400" u="none" cap="none" strike="noStrike">
                <a:solidFill>
                  <a:schemeClr val="dk1"/>
                </a:solidFill>
                <a:latin typeface="Consolas"/>
                <a:ea typeface="Consolas"/>
                <a:cs typeface="Consolas"/>
                <a:sym typeface="Consolas"/>
              </a:endParaRPr>
            </a:p>
          </p:txBody>
        </p:sp>
        <p:sp>
          <p:nvSpPr>
            <p:cNvPr id="1033" name="Google Shape;1033;p137"/>
            <p:cNvSpPr/>
            <p:nvPr/>
          </p:nvSpPr>
          <p:spPr>
            <a:xfrm>
              <a:off x="3250225" y="2505975"/>
              <a:ext cx="2533800" cy="18210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CA" u="none" cap="none" strike="noStrike">
                  <a:solidFill>
                    <a:srgbClr val="7F0055"/>
                  </a:solidFill>
                  <a:latin typeface="Consolas"/>
                  <a:ea typeface="Consolas"/>
                  <a:cs typeface="Consolas"/>
                  <a:sym typeface="Consolas"/>
                </a:rPr>
                <a:t>interface</a:t>
              </a:r>
              <a:r>
                <a:rPr i="0" lang="en-CA" u="none" cap="none" strike="noStrike">
                  <a:solidFill>
                    <a:srgbClr val="000000"/>
                  </a:solidFill>
                  <a:latin typeface="Consolas"/>
                  <a:ea typeface="Consolas"/>
                  <a:cs typeface="Consolas"/>
                  <a:sym typeface="Consolas"/>
                </a:rPr>
                <a:t> I{  </a:t>
              </a:r>
              <a:endParaRPr i="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u="none" cap="none" strike="noStrike">
                  <a:solidFill>
                    <a:srgbClr val="4F6228"/>
                  </a:solidFill>
                  <a:latin typeface="Consolas"/>
                  <a:ea typeface="Consolas"/>
                  <a:cs typeface="Consolas"/>
                  <a:sym typeface="Consolas"/>
                </a:rPr>
                <a:t>//abstract methods</a:t>
              </a:r>
              <a:endParaRPr i="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u="none" cap="none" strike="noStrike">
                  <a:solidFill>
                    <a:srgbClr val="4F6228"/>
                  </a:solidFill>
                  <a:latin typeface="Consolas"/>
                  <a:ea typeface="Consolas"/>
                  <a:cs typeface="Consolas"/>
                  <a:sym typeface="Consolas"/>
                </a:rPr>
                <a:t>//final static variables</a:t>
              </a:r>
              <a:endParaRPr i="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u="none" cap="none" strike="noStrike">
                  <a:solidFill>
                    <a:srgbClr val="000000"/>
                  </a:solidFill>
                  <a:latin typeface="Consolas"/>
                  <a:ea typeface="Consolas"/>
                  <a:cs typeface="Consolas"/>
                  <a:sym typeface="Consolas"/>
                </a:rPr>
                <a:t>}  </a:t>
              </a:r>
              <a:endParaRPr i="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u="none" cap="none" strike="noStrike">
                  <a:solidFill>
                    <a:srgbClr val="7F0055"/>
                  </a:solidFill>
                  <a:latin typeface="Consolas"/>
                  <a:ea typeface="Consolas"/>
                  <a:cs typeface="Consolas"/>
                  <a:sym typeface="Consolas"/>
                </a:rPr>
                <a:t>class</a:t>
              </a:r>
              <a:r>
                <a:rPr i="0" lang="en-CA" u="none" cap="none" strike="noStrike">
                  <a:solidFill>
                    <a:srgbClr val="000000"/>
                  </a:solidFill>
                  <a:latin typeface="Consolas"/>
                  <a:ea typeface="Consolas"/>
                  <a:cs typeface="Consolas"/>
                  <a:sym typeface="Consolas"/>
                </a:rPr>
                <a:t> B </a:t>
              </a:r>
              <a:r>
                <a:rPr i="0" lang="en-CA" u="none" cap="none" strike="noStrike">
                  <a:solidFill>
                    <a:srgbClr val="7F0055"/>
                  </a:solidFill>
                  <a:latin typeface="Consolas"/>
                  <a:ea typeface="Consolas"/>
                  <a:cs typeface="Consolas"/>
                  <a:sym typeface="Consolas"/>
                </a:rPr>
                <a:t>implements</a:t>
              </a:r>
              <a:r>
                <a:rPr i="0" lang="en-CA" u="none" cap="none" strike="noStrike">
                  <a:solidFill>
                    <a:srgbClr val="000000"/>
                  </a:solidFill>
                  <a:latin typeface="Consolas"/>
                  <a:ea typeface="Consolas"/>
                  <a:cs typeface="Consolas"/>
                  <a:sym typeface="Consolas"/>
                </a:rPr>
                <a:t> I</a:t>
              </a:r>
              <a:r>
                <a:rPr lang="en-CA">
                  <a:solidFill>
                    <a:schemeClr val="dk1"/>
                  </a:solidFill>
                  <a:latin typeface="Consolas"/>
                  <a:ea typeface="Consolas"/>
                  <a:cs typeface="Consolas"/>
                  <a:sym typeface="Consolas"/>
                </a:rPr>
                <a:t> </a:t>
              </a:r>
              <a:r>
                <a:rPr i="0" lang="en-CA" u="none" cap="none" strike="noStrike">
                  <a:solidFill>
                    <a:srgbClr val="000000"/>
                  </a:solidFill>
                  <a:latin typeface="Consolas"/>
                  <a:ea typeface="Consolas"/>
                  <a:cs typeface="Consolas"/>
                  <a:sym typeface="Consolas"/>
                </a:rPr>
                <a:t>{  </a:t>
              </a:r>
              <a:endParaRPr i="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u="none" cap="none" strike="noStrike">
                  <a:solidFill>
                    <a:srgbClr val="4F6228"/>
                  </a:solidFill>
                  <a:latin typeface="Consolas"/>
                  <a:ea typeface="Consolas"/>
                  <a:cs typeface="Consolas"/>
                  <a:sym typeface="Consolas"/>
                </a:rPr>
                <a:t>//</a:t>
              </a:r>
              <a:r>
                <a:rPr lang="en-CA">
                  <a:solidFill>
                    <a:srgbClr val="4F6228"/>
                  </a:solidFill>
                  <a:latin typeface="Consolas"/>
                  <a:ea typeface="Consolas"/>
                  <a:cs typeface="Consolas"/>
                  <a:sym typeface="Consolas"/>
                </a:rPr>
                <a:t>m</a:t>
              </a:r>
              <a:r>
                <a:rPr i="0" lang="en-CA" u="none" cap="none" strike="noStrike">
                  <a:solidFill>
                    <a:srgbClr val="4F6228"/>
                  </a:solidFill>
                  <a:latin typeface="Consolas"/>
                  <a:ea typeface="Consolas"/>
                  <a:cs typeface="Consolas"/>
                  <a:sym typeface="Consolas"/>
                </a:rPr>
                <a:t>ethod implementation;</a:t>
              </a:r>
              <a:endParaRPr i="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u="none" cap="none" strike="noStrike">
                  <a:solidFill>
                    <a:srgbClr val="000000"/>
                  </a:solidFill>
                  <a:latin typeface="Consolas"/>
                  <a:ea typeface="Consolas"/>
                  <a:cs typeface="Consolas"/>
                  <a:sym typeface="Consolas"/>
                </a:rPr>
                <a:t>}</a:t>
              </a:r>
              <a:endParaRPr>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034" name="Google Shape;1034;p137"/>
            <p:cNvSpPr/>
            <p:nvPr/>
          </p:nvSpPr>
          <p:spPr>
            <a:xfrm>
              <a:off x="6142950" y="2505975"/>
              <a:ext cx="2201100" cy="18210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CA" sz="1050" u="none" cap="none" strike="noStrike">
                  <a:solidFill>
                    <a:srgbClr val="7F0055"/>
                  </a:solidFill>
                  <a:latin typeface="Consolas"/>
                  <a:ea typeface="Consolas"/>
                  <a:cs typeface="Consolas"/>
                  <a:sym typeface="Consolas"/>
                </a:rPr>
                <a:t>interface</a:t>
              </a:r>
              <a:r>
                <a:rPr i="0" lang="en-CA" sz="1050" u="none" cap="none" strike="noStrike">
                  <a:solidFill>
                    <a:srgbClr val="000000"/>
                  </a:solidFill>
                  <a:latin typeface="Consolas"/>
                  <a:ea typeface="Consolas"/>
                  <a:cs typeface="Consolas"/>
                  <a:sym typeface="Consolas"/>
                </a:rPr>
                <a:t> I1</a:t>
              </a:r>
              <a:r>
                <a:rPr lang="en-CA" sz="1050">
                  <a:solidFill>
                    <a:schemeClr val="dk1"/>
                  </a:solidFill>
                  <a:latin typeface="Consolas"/>
                  <a:ea typeface="Consolas"/>
                  <a:cs typeface="Consolas"/>
                  <a:sym typeface="Consolas"/>
                </a:rPr>
                <a:t> </a:t>
              </a:r>
              <a:r>
                <a:rPr i="0" lang="en-CA" sz="1050" u="none" cap="none" strike="noStrike">
                  <a:solidFill>
                    <a:srgbClr val="000000"/>
                  </a:solidFill>
                  <a:latin typeface="Consolas"/>
                  <a:ea typeface="Consolas"/>
                  <a:cs typeface="Consolas"/>
                  <a:sym typeface="Consolas"/>
                </a:rPr>
                <a:t>{  </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4F6228"/>
                  </a:solidFill>
                  <a:latin typeface="Consolas"/>
                  <a:ea typeface="Consolas"/>
                  <a:cs typeface="Consolas"/>
                  <a:sym typeface="Consolas"/>
                </a:rPr>
                <a:t>// abstract methods</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4F6228"/>
                  </a:solidFill>
                  <a:latin typeface="Consolas"/>
                  <a:ea typeface="Consolas"/>
                  <a:cs typeface="Consolas"/>
                  <a:sym typeface="Consolas"/>
                </a:rPr>
                <a:t>// final static variables</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000000"/>
                  </a:solidFill>
                  <a:latin typeface="Consolas"/>
                  <a:ea typeface="Consolas"/>
                  <a:cs typeface="Consolas"/>
                  <a:sym typeface="Consolas"/>
                </a:rPr>
                <a:t>}  </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7F0055"/>
                  </a:solidFill>
                  <a:latin typeface="Consolas"/>
                  <a:ea typeface="Consolas"/>
                  <a:cs typeface="Consolas"/>
                  <a:sym typeface="Consolas"/>
                </a:rPr>
                <a:t>Interface </a:t>
              </a:r>
              <a:r>
                <a:rPr i="0" lang="en-CA" sz="1050" u="none" cap="none" strike="noStrike">
                  <a:solidFill>
                    <a:srgbClr val="000000"/>
                  </a:solidFill>
                  <a:latin typeface="Consolas"/>
                  <a:ea typeface="Consolas"/>
                  <a:cs typeface="Consolas"/>
                  <a:sym typeface="Consolas"/>
                </a:rPr>
                <a:t>I2 </a:t>
              </a:r>
              <a:r>
                <a:rPr i="0" lang="en-CA" sz="1050" u="none" cap="none" strike="noStrike">
                  <a:solidFill>
                    <a:srgbClr val="7F0055"/>
                  </a:solidFill>
                  <a:latin typeface="Consolas"/>
                  <a:ea typeface="Consolas"/>
                  <a:cs typeface="Consolas"/>
                  <a:sym typeface="Consolas"/>
                </a:rPr>
                <a:t>extends</a:t>
              </a:r>
              <a:r>
                <a:rPr i="0" lang="en-CA" sz="1050" u="none" cap="none" strike="noStrike">
                  <a:solidFill>
                    <a:srgbClr val="000000"/>
                  </a:solidFill>
                  <a:latin typeface="Consolas"/>
                  <a:ea typeface="Consolas"/>
                  <a:cs typeface="Consolas"/>
                  <a:sym typeface="Consolas"/>
                </a:rPr>
                <a:t> I1</a:t>
              </a:r>
              <a:r>
                <a:rPr lang="en-CA" sz="1050">
                  <a:solidFill>
                    <a:schemeClr val="dk1"/>
                  </a:solidFill>
                  <a:latin typeface="Consolas"/>
                  <a:ea typeface="Consolas"/>
                  <a:cs typeface="Consolas"/>
                  <a:sym typeface="Consolas"/>
                </a:rPr>
                <a:t> </a:t>
              </a:r>
              <a:r>
                <a:rPr i="0" lang="en-CA" sz="1050" u="none" cap="none" strike="noStrike">
                  <a:solidFill>
                    <a:srgbClr val="000000"/>
                  </a:solidFill>
                  <a:latin typeface="Consolas"/>
                  <a:ea typeface="Consolas"/>
                  <a:cs typeface="Consolas"/>
                  <a:sym typeface="Consolas"/>
                </a:rPr>
                <a:t>{  </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4F6228"/>
                  </a:solidFill>
                  <a:latin typeface="Consolas"/>
                  <a:ea typeface="Consolas"/>
                  <a:cs typeface="Consolas"/>
                  <a:sym typeface="Consolas"/>
                </a:rPr>
                <a:t>// abstract methods</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4F6228"/>
                  </a:solidFill>
                  <a:latin typeface="Consolas"/>
                  <a:ea typeface="Consolas"/>
                  <a:cs typeface="Consolas"/>
                  <a:sym typeface="Consolas"/>
                </a:rPr>
                <a:t>// final static variables</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000000"/>
                  </a:solidFill>
                  <a:latin typeface="Consolas"/>
                  <a:ea typeface="Consolas"/>
                  <a:cs typeface="Consolas"/>
                  <a:sym typeface="Consolas"/>
                </a:rPr>
                <a:t>}  </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7F0055"/>
                  </a:solidFill>
                  <a:latin typeface="Consolas"/>
                  <a:ea typeface="Consolas"/>
                  <a:cs typeface="Consolas"/>
                  <a:sym typeface="Consolas"/>
                </a:rPr>
                <a:t>class</a:t>
              </a:r>
              <a:r>
                <a:rPr i="0" lang="en-CA" sz="1050" u="none" cap="none" strike="noStrike">
                  <a:solidFill>
                    <a:srgbClr val="000000"/>
                  </a:solidFill>
                  <a:latin typeface="Consolas"/>
                  <a:ea typeface="Consolas"/>
                  <a:cs typeface="Consolas"/>
                  <a:sym typeface="Consolas"/>
                </a:rPr>
                <a:t> B </a:t>
              </a:r>
              <a:r>
                <a:rPr i="0" lang="en-CA" sz="1050" u="none" cap="none" strike="noStrike">
                  <a:solidFill>
                    <a:srgbClr val="7F0055"/>
                  </a:solidFill>
                  <a:latin typeface="Consolas"/>
                  <a:ea typeface="Consolas"/>
                  <a:cs typeface="Consolas"/>
                  <a:sym typeface="Consolas"/>
                </a:rPr>
                <a:t>implements</a:t>
              </a:r>
              <a:r>
                <a:rPr i="0" lang="en-CA" sz="1050" u="none" cap="none" strike="noStrike">
                  <a:solidFill>
                    <a:srgbClr val="000000"/>
                  </a:solidFill>
                  <a:latin typeface="Consolas"/>
                  <a:ea typeface="Consolas"/>
                  <a:cs typeface="Consolas"/>
                  <a:sym typeface="Consolas"/>
                </a:rPr>
                <a:t> I2</a:t>
              </a:r>
              <a:r>
                <a:rPr lang="en-CA" sz="1050">
                  <a:solidFill>
                    <a:schemeClr val="dk1"/>
                  </a:solidFill>
                  <a:latin typeface="Consolas"/>
                  <a:ea typeface="Consolas"/>
                  <a:cs typeface="Consolas"/>
                  <a:sym typeface="Consolas"/>
                </a:rPr>
                <a:t> </a:t>
              </a:r>
              <a:r>
                <a:rPr i="0" lang="en-CA" sz="1050" u="none" cap="none" strike="noStrike">
                  <a:solidFill>
                    <a:srgbClr val="000000"/>
                  </a:solidFill>
                  <a:latin typeface="Consolas"/>
                  <a:ea typeface="Consolas"/>
                  <a:cs typeface="Consolas"/>
                  <a:sym typeface="Consolas"/>
                </a:rPr>
                <a:t>{  </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4F6228"/>
                  </a:solidFill>
                  <a:latin typeface="Consolas"/>
                  <a:ea typeface="Consolas"/>
                  <a:cs typeface="Consolas"/>
                  <a:sym typeface="Consolas"/>
                </a:rPr>
                <a:t>// </a:t>
              </a:r>
              <a:r>
                <a:rPr lang="en-CA" sz="1050">
                  <a:solidFill>
                    <a:srgbClr val="4F6228"/>
                  </a:solidFill>
                  <a:latin typeface="Consolas"/>
                  <a:ea typeface="Consolas"/>
                  <a:cs typeface="Consolas"/>
                  <a:sym typeface="Consolas"/>
                </a:rPr>
                <a:t>m</a:t>
              </a:r>
              <a:r>
                <a:rPr i="0" lang="en-CA" sz="1050" u="none" cap="none" strike="noStrike">
                  <a:solidFill>
                    <a:srgbClr val="4F6228"/>
                  </a:solidFill>
                  <a:latin typeface="Consolas"/>
                  <a:ea typeface="Consolas"/>
                  <a:cs typeface="Consolas"/>
                  <a:sym typeface="Consolas"/>
                </a:rPr>
                <a:t>ethods implementation;</a:t>
              </a:r>
              <a:endParaRPr i="0" sz="105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050" u="none" cap="none" strike="noStrike">
                  <a:solidFill>
                    <a:srgbClr val="000000"/>
                  </a:solidFill>
                  <a:latin typeface="Consolas"/>
                  <a:ea typeface="Consolas"/>
                  <a:cs typeface="Consolas"/>
                  <a:sym typeface="Consolas"/>
                </a:rPr>
                <a:t>} </a:t>
              </a:r>
              <a:endParaRPr i="0" sz="1050" u="none" cap="none" strike="noStrike">
                <a:solidFill>
                  <a:schemeClr val="dk1"/>
                </a:solidFill>
                <a:latin typeface="Consolas"/>
                <a:ea typeface="Consolas"/>
                <a:cs typeface="Consolas"/>
                <a:sym typeface="Consolas"/>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8"/>
          <p:cNvSpPr txBox="1"/>
          <p:nvPr/>
        </p:nvSpPr>
        <p:spPr>
          <a:xfrm>
            <a:off x="356350" y="57250"/>
            <a:ext cx="68850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3600" u="none" cap="none" strike="noStrike">
                <a:solidFill>
                  <a:srgbClr val="000000"/>
                </a:solidFill>
                <a:latin typeface="Calibri"/>
                <a:ea typeface="Calibri"/>
                <a:cs typeface="Calibri"/>
                <a:sym typeface="Calibri"/>
              </a:rPr>
              <a:t>Multiple Inheritance with Interfaces</a:t>
            </a:r>
            <a:endParaRPr b="0" i="0" sz="3600" u="none" cap="none" strike="noStrike">
              <a:solidFill>
                <a:srgbClr val="000000"/>
              </a:solidFill>
              <a:latin typeface="Calibri"/>
              <a:ea typeface="Calibri"/>
              <a:cs typeface="Calibri"/>
              <a:sym typeface="Calibri"/>
            </a:endParaRPr>
          </a:p>
        </p:txBody>
      </p:sp>
      <p:grpSp>
        <p:nvGrpSpPr>
          <p:cNvPr id="1040" name="Google Shape;1040;p138"/>
          <p:cNvGrpSpPr/>
          <p:nvPr/>
        </p:nvGrpSpPr>
        <p:grpSpPr>
          <a:xfrm>
            <a:off x="1813005" y="1295425"/>
            <a:ext cx="2520720" cy="1218960"/>
            <a:chOff x="609480" y="1047600"/>
            <a:chExt cx="2520720" cy="1218960"/>
          </a:xfrm>
        </p:grpSpPr>
        <p:sp>
          <p:nvSpPr>
            <p:cNvPr id="1041" name="Google Shape;1041;p138"/>
            <p:cNvSpPr/>
            <p:nvPr/>
          </p:nvSpPr>
          <p:spPr>
            <a:xfrm>
              <a:off x="609480" y="1047600"/>
              <a:ext cx="968400" cy="26460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42" name="Google Shape;1042;p138"/>
            <p:cNvSpPr/>
            <p:nvPr/>
          </p:nvSpPr>
          <p:spPr>
            <a:xfrm>
              <a:off x="1847520" y="1047975"/>
              <a:ext cx="968400" cy="26460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43" name="Google Shape;1043;p138"/>
            <p:cNvSpPr/>
            <p:nvPr/>
          </p:nvSpPr>
          <p:spPr>
            <a:xfrm>
              <a:off x="1201680" y="2001960"/>
              <a:ext cx="968400" cy="264600"/>
            </a:xfrm>
            <a:prstGeom prst="roundRect">
              <a:avLst>
                <a:gd fmla="val 16667" name="adj"/>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class</a:t>
              </a:r>
              <a:endParaRPr b="0" i="0" sz="1400" u="none" cap="none" strike="noStrike">
                <a:solidFill>
                  <a:schemeClr val="dk1"/>
                </a:solidFill>
                <a:latin typeface="Arial"/>
                <a:ea typeface="Arial"/>
                <a:cs typeface="Arial"/>
                <a:sym typeface="Arial"/>
              </a:endParaRPr>
            </a:p>
          </p:txBody>
        </p:sp>
        <p:sp>
          <p:nvSpPr>
            <p:cNvPr id="1044" name="Google Shape;1044;p138"/>
            <p:cNvSpPr/>
            <p:nvPr/>
          </p:nvSpPr>
          <p:spPr>
            <a:xfrm flipH="1" rot="-5400000">
              <a:off x="1045800" y="1361160"/>
              <a:ext cx="688680" cy="591840"/>
            </a:xfrm>
            <a:custGeom>
              <a:rect b="b" l="l" r="r" t="t"/>
              <a:pathLst>
                <a:path extrusionOk="0" h="21600" w="21600">
                  <a:moveTo>
                    <a:pt x="0" y="0"/>
                  </a:moveTo>
                  <a:lnTo>
                    <a:pt x="21600" y="21600"/>
                  </a:lnTo>
                </a:path>
              </a:pathLst>
            </a:custGeom>
            <a:noFill/>
            <a:ln cap="flat" cmpd="sng" w="25400">
              <a:solidFill>
                <a:schemeClr val="dk1"/>
              </a:solidFill>
              <a:prstDash val="dash"/>
              <a:round/>
              <a:headEnd len="sm" w="sm" type="none"/>
              <a:tailEnd len="med" w="med" type="stealth"/>
            </a:ln>
            <a:effectLst>
              <a:outerShdw blurRad="40000" rotWithShape="0" dir="5400000" dist="20160">
                <a:srgbClr val="000000">
                  <a:alpha val="37647"/>
                </a:srgbClr>
              </a:outerShdw>
            </a:effectLst>
          </p:spPr>
        </p:sp>
        <p:sp>
          <p:nvSpPr>
            <p:cNvPr id="1045" name="Google Shape;1045;p138"/>
            <p:cNvSpPr/>
            <p:nvPr/>
          </p:nvSpPr>
          <p:spPr>
            <a:xfrm rot="5400000">
              <a:off x="1665000" y="1334520"/>
              <a:ext cx="688680" cy="645480"/>
            </a:xfrm>
            <a:custGeom>
              <a:rect b="b" l="l" r="r" t="t"/>
              <a:pathLst>
                <a:path extrusionOk="0" h="21600" w="21600">
                  <a:moveTo>
                    <a:pt x="0" y="0"/>
                  </a:moveTo>
                  <a:lnTo>
                    <a:pt x="21600" y="21600"/>
                  </a:lnTo>
                </a:path>
              </a:pathLst>
            </a:custGeom>
            <a:noFill/>
            <a:ln cap="flat" cmpd="sng" w="25400">
              <a:solidFill>
                <a:schemeClr val="dk1"/>
              </a:solidFill>
              <a:prstDash val="dash"/>
              <a:round/>
              <a:headEnd len="sm" w="sm" type="none"/>
              <a:tailEnd len="med" w="med" type="stealth"/>
            </a:ln>
            <a:effectLst>
              <a:outerShdw blurRad="40000" rotWithShape="0" dir="5400000" dist="20160">
                <a:srgbClr val="000000">
                  <a:alpha val="37647"/>
                </a:srgbClr>
              </a:outerShdw>
            </a:effectLst>
          </p:spPr>
        </p:sp>
        <p:sp>
          <p:nvSpPr>
            <p:cNvPr id="1046" name="Google Shape;1046;p138"/>
            <p:cNvSpPr/>
            <p:nvPr/>
          </p:nvSpPr>
          <p:spPr>
            <a:xfrm>
              <a:off x="1940040" y="1577880"/>
              <a:ext cx="1190160" cy="272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implements</a:t>
              </a:r>
              <a:endParaRPr b="0" i="0" sz="1200" u="none" cap="none" strike="noStrike">
                <a:solidFill>
                  <a:schemeClr val="dk1"/>
                </a:solidFill>
                <a:latin typeface="Arial"/>
                <a:ea typeface="Arial"/>
                <a:cs typeface="Arial"/>
                <a:sym typeface="Arial"/>
              </a:endParaRPr>
            </a:p>
          </p:txBody>
        </p:sp>
      </p:grpSp>
      <p:grpSp>
        <p:nvGrpSpPr>
          <p:cNvPr id="1047" name="Google Shape;1047;p138"/>
          <p:cNvGrpSpPr/>
          <p:nvPr/>
        </p:nvGrpSpPr>
        <p:grpSpPr>
          <a:xfrm>
            <a:off x="5587250" y="988478"/>
            <a:ext cx="2275560" cy="1599840"/>
            <a:chOff x="5029200" y="971640"/>
            <a:chExt cx="2275560" cy="1599840"/>
          </a:xfrm>
        </p:grpSpPr>
        <p:sp>
          <p:nvSpPr>
            <p:cNvPr id="1048" name="Google Shape;1048;p138"/>
            <p:cNvSpPr/>
            <p:nvPr/>
          </p:nvSpPr>
          <p:spPr>
            <a:xfrm>
              <a:off x="6140520" y="971640"/>
              <a:ext cx="869400" cy="28548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grpSp>
          <p:nvGrpSpPr>
            <p:cNvPr id="1049" name="Google Shape;1049;p138"/>
            <p:cNvGrpSpPr/>
            <p:nvPr/>
          </p:nvGrpSpPr>
          <p:grpSpPr>
            <a:xfrm>
              <a:off x="5029200" y="971640"/>
              <a:ext cx="2275560" cy="1599840"/>
              <a:chOff x="5029200" y="971640"/>
              <a:chExt cx="2275560" cy="1599840"/>
            </a:xfrm>
          </p:grpSpPr>
          <p:sp>
            <p:nvSpPr>
              <p:cNvPr id="1050" name="Google Shape;1050;p138"/>
              <p:cNvSpPr/>
              <p:nvPr/>
            </p:nvSpPr>
            <p:spPr>
              <a:xfrm>
                <a:off x="5029200" y="971640"/>
                <a:ext cx="869400" cy="28548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51" name="Google Shape;1051;p138"/>
              <p:cNvSpPr/>
              <p:nvPr/>
            </p:nvSpPr>
            <p:spPr>
              <a:xfrm>
                <a:off x="5560920" y="1714680"/>
                <a:ext cx="869400" cy="285480"/>
              </a:xfrm>
              <a:prstGeom prst="roundRect">
                <a:avLst>
                  <a:gd fmla="val 16667" name="adj"/>
                </a:avLst>
              </a:prstGeom>
              <a:gradFill>
                <a:gsLst>
                  <a:gs pos="0">
                    <a:srgbClr val="CC6D20"/>
                  </a:gs>
                  <a:gs pos="100000">
                    <a:srgbClr val="FF9033"/>
                  </a:gs>
                </a:gsLst>
                <a:lin ang="16200000" scaled="0"/>
              </a:gradFill>
              <a:ln cap="flat" cmpd="sng" w="9525">
                <a:solidFill>
                  <a:srgbClr val="F59240"/>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interface</a:t>
                </a:r>
                <a:endParaRPr b="0" i="0" sz="1400" u="none" cap="none" strike="noStrike">
                  <a:solidFill>
                    <a:schemeClr val="dk1"/>
                  </a:solidFill>
                  <a:latin typeface="Arial"/>
                  <a:ea typeface="Arial"/>
                  <a:cs typeface="Arial"/>
                  <a:sym typeface="Arial"/>
                </a:endParaRPr>
              </a:p>
            </p:txBody>
          </p:sp>
          <p:sp>
            <p:nvSpPr>
              <p:cNvPr id="1052" name="Google Shape;1052;p138"/>
              <p:cNvSpPr/>
              <p:nvPr/>
            </p:nvSpPr>
            <p:spPr>
              <a:xfrm flipH="1" rot="-5400000">
                <a:off x="5573520" y="1292760"/>
                <a:ext cx="456840" cy="386280"/>
              </a:xfrm>
              <a:custGeom>
                <a:rect b="b" l="l" r="r" t="t"/>
                <a:pathLst>
                  <a:path extrusionOk="0" h="21600" w="21600">
                    <a:moveTo>
                      <a:pt x="0" y="0"/>
                    </a:moveTo>
                    <a:lnTo>
                      <a:pt x="21600" y="21600"/>
                    </a:lnTo>
                  </a:path>
                </a:pathLst>
              </a:custGeom>
              <a:noFill/>
              <a:ln cap="flat" cmpd="sng" w="25400">
                <a:solidFill>
                  <a:schemeClr val="dk1"/>
                </a:solidFill>
                <a:prstDash val="dash"/>
                <a:round/>
                <a:headEnd len="sm" w="sm" type="none"/>
                <a:tailEnd len="med" w="med" type="stealth"/>
              </a:ln>
              <a:effectLst>
                <a:outerShdw blurRad="40000" rotWithShape="0" dir="5400000" dist="20160">
                  <a:srgbClr val="000000">
                    <a:alpha val="37647"/>
                  </a:srgbClr>
                </a:outerShdw>
              </a:effectLst>
            </p:spPr>
          </p:sp>
          <p:sp>
            <p:nvSpPr>
              <p:cNvPr id="1053" name="Google Shape;1053;p138"/>
              <p:cNvSpPr/>
              <p:nvPr/>
            </p:nvSpPr>
            <p:spPr>
              <a:xfrm rot="5400000">
                <a:off x="5936400" y="1316880"/>
                <a:ext cx="456840" cy="338040"/>
              </a:xfrm>
              <a:custGeom>
                <a:rect b="b" l="l" r="r" t="t"/>
                <a:pathLst>
                  <a:path extrusionOk="0" h="21600" w="21600">
                    <a:moveTo>
                      <a:pt x="0" y="0"/>
                    </a:moveTo>
                    <a:lnTo>
                      <a:pt x="21600" y="21600"/>
                    </a:lnTo>
                  </a:path>
                </a:pathLst>
              </a:custGeom>
              <a:noFill/>
              <a:ln cap="flat" cmpd="sng" w="25400">
                <a:solidFill>
                  <a:schemeClr val="dk1"/>
                </a:solidFill>
                <a:prstDash val="dash"/>
                <a:round/>
                <a:headEnd len="sm" w="sm" type="none"/>
                <a:tailEnd len="med" w="med" type="stealth"/>
              </a:ln>
              <a:effectLst>
                <a:outerShdw blurRad="40000" rotWithShape="0" dir="5400000" dist="20160">
                  <a:srgbClr val="000000">
                    <a:alpha val="37647"/>
                  </a:srgbClr>
                </a:outerShdw>
              </a:effectLst>
            </p:spPr>
          </p:sp>
          <p:sp>
            <p:nvSpPr>
              <p:cNvPr id="1054" name="Google Shape;1054;p138"/>
              <p:cNvSpPr/>
              <p:nvPr/>
            </p:nvSpPr>
            <p:spPr>
              <a:xfrm>
                <a:off x="6145920" y="1428840"/>
                <a:ext cx="868320" cy="272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extends</a:t>
                </a:r>
                <a:endParaRPr b="0" i="0" sz="1200" u="none" cap="none" strike="noStrike">
                  <a:solidFill>
                    <a:schemeClr val="dk1"/>
                  </a:solidFill>
                  <a:latin typeface="Arial"/>
                  <a:ea typeface="Arial"/>
                  <a:cs typeface="Arial"/>
                  <a:sym typeface="Arial"/>
                </a:endParaRPr>
              </a:p>
            </p:txBody>
          </p:sp>
          <p:sp>
            <p:nvSpPr>
              <p:cNvPr id="1055" name="Google Shape;1055;p138"/>
              <p:cNvSpPr/>
              <p:nvPr/>
            </p:nvSpPr>
            <p:spPr>
              <a:xfrm>
                <a:off x="5609160" y="2286000"/>
                <a:ext cx="869400" cy="285480"/>
              </a:xfrm>
              <a:prstGeom prst="roundRect">
                <a:avLst>
                  <a:gd fmla="val 16667" name="adj"/>
                </a:avLst>
              </a:prstGeom>
              <a:gradFill>
                <a:gsLst>
                  <a:gs pos="0">
                    <a:srgbClr val="2988A1"/>
                  </a:gs>
                  <a:gs pos="100000">
                    <a:srgbClr val="36B0D1"/>
                  </a:gs>
                </a:gsLst>
                <a:lin ang="16200000" scaled="0"/>
              </a:gradFill>
              <a:ln cap="flat" cmpd="sng" w="9525">
                <a:solidFill>
                  <a:srgbClr val="46AAC4"/>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CA" sz="1400" u="none" cap="none" strike="noStrike">
                    <a:solidFill>
                      <a:srgbClr val="FFFFFF"/>
                    </a:solidFill>
                    <a:latin typeface="Calibri"/>
                    <a:ea typeface="Calibri"/>
                    <a:cs typeface="Calibri"/>
                    <a:sym typeface="Calibri"/>
                  </a:rPr>
                  <a:t>class</a:t>
                </a:r>
                <a:endParaRPr b="0" i="0" sz="1400" u="none" cap="none" strike="noStrike">
                  <a:solidFill>
                    <a:schemeClr val="dk1"/>
                  </a:solidFill>
                  <a:latin typeface="Arial"/>
                  <a:ea typeface="Arial"/>
                  <a:cs typeface="Arial"/>
                  <a:sym typeface="Arial"/>
                </a:endParaRPr>
              </a:p>
            </p:txBody>
          </p:sp>
          <p:sp>
            <p:nvSpPr>
              <p:cNvPr id="1056" name="Google Shape;1056;p138"/>
              <p:cNvSpPr/>
              <p:nvPr/>
            </p:nvSpPr>
            <p:spPr>
              <a:xfrm rot="5400000">
                <a:off x="5852880" y="2142720"/>
                <a:ext cx="285840" cy="360"/>
              </a:xfrm>
              <a:custGeom>
                <a:rect b="b" l="l" r="r" t="t"/>
                <a:pathLst>
                  <a:path extrusionOk="0" h="21600" w="21600">
                    <a:moveTo>
                      <a:pt x="0" y="0"/>
                    </a:moveTo>
                    <a:lnTo>
                      <a:pt x="21600" y="21600"/>
                    </a:lnTo>
                  </a:path>
                </a:pathLst>
              </a:custGeom>
              <a:noFill/>
              <a:ln cap="flat" cmpd="sng" w="38100">
                <a:solidFill>
                  <a:schemeClr val="accent1"/>
                </a:solidFill>
                <a:prstDash val="dot"/>
                <a:round/>
                <a:headEnd len="sm" w="sm" type="none"/>
                <a:tailEnd len="med" w="med" type="stealth"/>
              </a:ln>
              <a:effectLst>
                <a:outerShdw blurRad="40000" rotWithShape="0" dir="5400000" dist="23040">
                  <a:srgbClr val="000000">
                    <a:alpha val="34901"/>
                  </a:srgbClr>
                </a:outerShdw>
              </a:effectLst>
            </p:spPr>
          </p:sp>
          <p:sp>
            <p:nvSpPr>
              <p:cNvPr id="1057" name="Google Shape;1057;p138"/>
              <p:cNvSpPr/>
              <p:nvPr/>
            </p:nvSpPr>
            <p:spPr>
              <a:xfrm>
                <a:off x="6114600" y="2000160"/>
                <a:ext cx="1190160" cy="272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alibri"/>
                    <a:ea typeface="Calibri"/>
                    <a:cs typeface="Calibri"/>
                    <a:sym typeface="Calibri"/>
                  </a:rPr>
                  <a:t>implements</a:t>
                </a:r>
                <a:endParaRPr b="0" i="0" sz="1200" u="none" cap="none" strike="noStrike">
                  <a:solidFill>
                    <a:schemeClr val="dk1"/>
                  </a:solidFill>
                  <a:latin typeface="Arial"/>
                  <a:ea typeface="Arial"/>
                  <a:cs typeface="Arial"/>
                  <a:sym typeface="Arial"/>
                </a:endParaRPr>
              </a:p>
            </p:txBody>
          </p:sp>
        </p:grpSp>
      </p:grpSp>
      <p:sp>
        <p:nvSpPr>
          <p:cNvPr id="1058" name="Google Shape;1058;p138"/>
          <p:cNvSpPr/>
          <p:nvPr/>
        </p:nvSpPr>
        <p:spPr>
          <a:xfrm>
            <a:off x="1153500" y="2906950"/>
            <a:ext cx="3753900" cy="6825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CA" sz="1200" u="none" cap="none" strike="noStrike">
                <a:solidFill>
                  <a:srgbClr val="000000"/>
                </a:solidFill>
                <a:latin typeface="Consolas"/>
                <a:ea typeface="Consolas"/>
                <a:cs typeface="Consolas"/>
                <a:sym typeface="Consolas"/>
              </a:rPr>
              <a:t>class A </a:t>
            </a:r>
            <a:r>
              <a:rPr i="0" lang="en-CA" sz="1200" u="none" cap="none" strike="noStrike">
                <a:solidFill>
                  <a:srgbClr val="FF0000"/>
                </a:solidFill>
                <a:latin typeface="Consolas"/>
                <a:ea typeface="Consolas"/>
                <a:cs typeface="Consolas"/>
                <a:sym typeface="Consolas"/>
              </a:rPr>
              <a:t>implements</a:t>
            </a:r>
            <a:r>
              <a:rPr i="0" lang="en-CA" sz="1200" u="none" cap="none" strike="noStrike">
                <a:solidFill>
                  <a:srgbClr val="000000"/>
                </a:solidFill>
                <a:latin typeface="Consolas"/>
                <a:ea typeface="Consolas"/>
                <a:cs typeface="Consolas"/>
                <a:sym typeface="Consolas"/>
              </a:rPr>
              <a:t> I1, I2</a:t>
            </a:r>
            <a:r>
              <a:rPr lang="en-CA" sz="1200">
                <a:solidFill>
                  <a:schemeClr val="dk1"/>
                </a:solidFill>
                <a:latin typeface="Consolas"/>
                <a:ea typeface="Consolas"/>
                <a:cs typeface="Consolas"/>
                <a:sym typeface="Consolas"/>
              </a:rPr>
              <a:t> </a:t>
            </a:r>
            <a:r>
              <a:rPr i="0" lang="en-CA" sz="1200" u="none" cap="none" strike="noStrike">
                <a:solidFill>
                  <a:srgbClr val="000000"/>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4F6228"/>
                </a:solidFill>
                <a:latin typeface="Consolas"/>
                <a:ea typeface="Consolas"/>
                <a:cs typeface="Consolas"/>
                <a:sym typeface="Consolas"/>
              </a:rPr>
              <a:t>//Implement all the methods from I1 &amp; I2 </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000000"/>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p:txBody>
      </p:sp>
      <p:sp>
        <p:nvSpPr>
          <p:cNvPr id="1059" name="Google Shape;1059;p138"/>
          <p:cNvSpPr/>
          <p:nvPr/>
        </p:nvSpPr>
        <p:spPr>
          <a:xfrm>
            <a:off x="5270700" y="2906950"/>
            <a:ext cx="3522900" cy="15513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CA" sz="1200" u="none" cap="none" strike="noStrike">
                <a:solidFill>
                  <a:srgbClr val="000000"/>
                </a:solidFill>
                <a:latin typeface="Consolas"/>
                <a:ea typeface="Consolas"/>
                <a:cs typeface="Consolas"/>
                <a:sym typeface="Consolas"/>
              </a:rPr>
              <a:t>interface I </a:t>
            </a:r>
            <a:r>
              <a:rPr i="0" lang="en-CA" sz="1200" u="none" cap="none" strike="noStrike">
                <a:solidFill>
                  <a:srgbClr val="FF0000"/>
                </a:solidFill>
                <a:latin typeface="Consolas"/>
                <a:ea typeface="Consolas"/>
                <a:cs typeface="Consolas"/>
                <a:sym typeface="Consolas"/>
              </a:rPr>
              <a:t>extends</a:t>
            </a:r>
            <a:r>
              <a:rPr i="0" lang="en-CA" sz="1200" u="none" cap="none" strike="noStrike">
                <a:solidFill>
                  <a:srgbClr val="000000"/>
                </a:solidFill>
                <a:latin typeface="Consolas"/>
                <a:ea typeface="Consolas"/>
                <a:cs typeface="Consolas"/>
                <a:sym typeface="Consolas"/>
              </a:rPr>
              <a:t> I1, I2</a:t>
            </a:r>
            <a:r>
              <a:rPr lang="en-CA" sz="1200">
                <a:solidFill>
                  <a:schemeClr val="dk1"/>
                </a:solidFill>
                <a:latin typeface="Consolas"/>
                <a:ea typeface="Consolas"/>
                <a:cs typeface="Consolas"/>
                <a:sym typeface="Consolas"/>
              </a:rPr>
              <a:t> </a:t>
            </a:r>
            <a:r>
              <a:rPr i="0" lang="en-CA" sz="1200" u="none" cap="none" strike="noStrike">
                <a:solidFill>
                  <a:srgbClr val="000000"/>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4F6228"/>
                </a:solidFill>
                <a:latin typeface="Consolas"/>
                <a:ea typeface="Consolas"/>
                <a:cs typeface="Consolas"/>
                <a:sym typeface="Consolas"/>
              </a:rPr>
              <a:t>/</a:t>
            </a:r>
            <a:r>
              <a:rPr lang="en-CA" sz="1200">
                <a:solidFill>
                  <a:srgbClr val="4F6228"/>
                </a:solidFill>
                <a:latin typeface="Consolas"/>
                <a:ea typeface="Consolas"/>
                <a:cs typeface="Consolas"/>
                <a:sym typeface="Consolas"/>
              </a:rPr>
              <a:t>* </a:t>
            </a:r>
            <a:r>
              <a:rPr i="0" lang="en-CA" sz="1200" u="none" cap="none" strike="noStrike">
                <a:solidFill>
                  <a:srgbClr val="4F6228"/>
                </a:solidFill>
                <a:latin typeface="Consolas"/>
                <a:ea typeface="Consolas"/>
                <a:cs typeface="Consolas"/>
                <a:sym typeface="Consolas"/>
              </a:rPr>
              <a:t>final static variables */</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4F6228"/>
                </a:solidFill>
                <a:latin typeface="Consolas"/>
                <a:ea typeface="Consolas"/>
                <a:cs typeface="Consolas"/>
                <a:sym typeface="Consolas"/>
              </a:rPr>
              <a:t>/</a:t>
            </a:r>
            <a:r>
              <a:rPr lang="en-CA" sz="1200">
                <a:solidFill>
                  <a:srgbClr val="4F6228"/>
                </a:solidFill>
                <a:latin typeface="Consolas"/>
                <a:ea typeface="Consolas"/>
                <a:cs typeface="Consolas"/>
                <a:sym typeface="Consolas"/>
              </a:rPr>
              <a:t>* </a:t>
            </a:r>
            <a:r>
              <a:rPr i="0" lang="en-CA" sz="1200" u="none" cap="none" strike="noStrike">
                <a:solidFill>
                  <a:srgbClr val="4F6228"/>
                </a:solidFill>
                <a:latin typeface="Consolas"/>
                <a:ea typeface="Consolas"/>
                <a:cs typeface="Consolas"/>
                <a:sym typeface="Consolas"/>
              </a:rPr>
              <a:t>abstract methods */</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000000"/>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000000"/>
                </a:solidFill>
                <a:latin typeface="Consolas"/>
                <a:ea typeface="Consolas"/>
                <a:cs typeface="Consolas"/>
                <a:sym typeface="Consolas"/>
              </a:rPr>
              <a:t>class A </a:t>
            </a:r>
            <a:r>
              <a:rPr i="0" lang="en-CA" sz="1200" u="none" cap="none" strike="noStrike">
                <a:solidFill>
                  <a:srgbClr val="FF0000"/>
                </a:solidFill>
                <a:latin typeface="Consolas"/>
                <a:ea typeface="Consolas"/>
                <a:cs typeface="Consolas"/>
                <a:sym typeface="Consolas"/>
              </a:rPr>
              <a:t>implements</a:t>
            </a:r>
            <a:r>
              <a:rPr i="0" lang="en-CA" sz="1200" u="none" cap="none" strike="noStrike">
                <a:solidFill>
                  <a:srgbClr val="000000"/>
                </a:solidFill>
                <a:latin typeface="Consolas"/>
                <a:ea typeface="Consolas"/>
                <a:cs typeface="Consolas"/>
                <a:sym typeface="Consolas"/>
              </a:rPr>
              <a:t> I</a:t>
            </a:r>
            <a:r>
              <a:rPr lang="en-CA" sz="1200">
                <a:solidFill>
                  <a:schemeClr val="dk1"/>
                </a:solidFill>
                <a:latin typeface="Consolas"/>
                <a:ea typeface="Consolas"/>
                <a:cs typeface="Consolas"/>
                <a:sym typeface="Consolas"/>
              </a:rPr>
              <a:t> </a:t>
            </a:r>
            <a:r>
              <a:rPr i="0" lang="en-CA" sz="1200" u="none" cap="none" strike="noStrike">
                <a:solidFill>
                  <a:srgbClr val="000000"/>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4F6228"/>
                </a:solidFill>
                <a:latin typeface="Consolas"/>
                <a:ea typeface="Consolas"/>
                <a:cs typeface="Consolas"/>
                <a:sym typeface="Consolas"/>
              </a:rPr>
              <a:t>/</a:t>
            </a:r>
            <a:r>
              <a:rPr lang="en-CA" sz="1200">
                <a:solidFill>
                  <a:srgbClr val="4F6228"/>
                </a:solidFill>
                <a:latin typeface="Consolas"/>
                <a:ea typeface="Consolas"/>
                <a:cs typeface="Consolas"/>
                <a:sym typeface="Consolas"/>
              </a:rPr>
              <a:t>* </a:t>
            </a:r>
            <a:r>
              <a:rPr i="0" lang="en-CA" sz="1200" u="none" cap="none" strike="noStrike">
                <a:solidFill>
                  <a:srgbClr val="4F6228"/>
                </a:solidFill>
                <a:latin typeface="Consolas"/>
                <a:ea typeface="Consolas"/>
                <a:cs typeface="Consolas"/>
                <a:sym typeface="Consolas"/>
              </a:rPr>
              <a:t>Implement all the methods from */ I</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i="0" lang="en-CA" sz="1200" u="none" cap="none" strike="noStrike">
                <a:solidFill>
                  <a:srgbClr val="000000"/>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39"/>
          <p:cNvSpPr txBox="1"/>
          <p:nvPr/>
        </p:nvSpPr>
        <p:spPr>
          <a:xfrm>
            <a:off x="363075" y="57250"/>
            <a:ext cx="38928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Java Packages</a:t>
            </a:r>
            <a:endParaRPr sz="4000"/>
          </a:p>
        </p:txBody>
      </p:sp>
      <p:sp>
        <p:nvSpPr>
          <p:cNvPr id="1065" name="Google Shape;1065;p139"/>
          <p:cNvSpPr txBox="1"/>
          <p:nvPr/>
        </p:nvSpPr>
        <p:spPr>
          <a:xfrm>
            <a:off x="389975" y="892775"/>
            <a:ext cx="7772400" cy="3121200"/>
          </a:xfrm>
          <a:prstGeom prst="rect">
            <a:avLst/>
          </a:prstGeom>
          <a:noFill/>
          <a:ln>
            <a:noFill/>
          </a:ln>
        </p:spPr>
        <p:txBody>
          <a:bodyPr anchorCtr="0" anchor="t" bIns="45700" lIns="91425" spcFirstLastPara="1" rIns="91425" wrap="square" tIns="45700">
            <a:normAutofit/>
          </a:bodyPr>
          <a:lstStyle/>
          <a:p>
            <a:pPr indent="-355600" lvl="0" marL="457200" marR="0" rtl="0" algn="just">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A </a:t>
            </a:r>
            <a:r>
              <a:rPr lang="en-CA" sz="2000">
                <a:latin typeface="Calibri"/>
                <a:ea typeface="Calibri"/>
                <a:cs typeface="Calibri"/>
                <a:sym typeface="Calibri"/>
              </a:rPr>
              <a:t>J</a:t>
            </a:r>
            <a:r>
              <a:rPr i="0" lang="en-CA" sz="2000" u="none" cap="none" strike="noStrike">
                <a:solidFill>
                  <a:srgbClr val="000000"/>
                </a:solidFill>
                <a:latin typeface="Calibri"/>
                <a:ea typeface="Calibri"/>
                <a:cs typeface="Calibri"/>
                <a:sym typeface="Calibri"/>
              </a:rPr>
              <a:t>ava</a:t>
            </a:r>
            <a:r>
              <a:rPr lang="en-CA" sz="2000">
                <a:latin typeface="Calibri"/>
                <a:ea typeface="Calibri"/>
                <a:cs typeface="Calibri"/>
                <a:sym typeface="Calibri"/>
              </a:rPr>
              <a:t> </a:t>
            </a:r>
            <a:r>
              <a:rPr i="0" lang="en-CA" sz="2000" u="none" cap="none" strike="noStrike">
                <a:solidFill>
                  <a:srgbClr val="000000"/>
                </a:solidFill>
                <a:latin typeface="Calibri"/>
                <a:ea typeface="Calibri"/>
                <a:cs typeface="Calibri"/>
                <a:sym typeface="Calibri"/>
              </a:rPr>
              <a:t>package is a like a folder that groups classes, interfaces and sub-packages.</a:t>
            </a:r>
            <a:endParaRPr sz="2000">
              <a:latin typeface="Calibri"/>
              <a:ea typeface="Calibri"/>
              <a:cs typeface="Calibri"/>
              <a:sym typeface="Calibri"/>
            </a:endParaRPr>
          </a:p>
          <a:p>
            <a:pPr indent="-355600" lvl="0" marL="457200" marR="0" rtl="0" algn="just">
              <a:lnSpc>
                <a:spcPct val="115000"/>
              </a:lnSpc>
              <a:spcBef>
                <a:spcPts val="0"/>
              </a:spcBef>
              <a:spcAft>
                <a:spcPts val="0"/>
              </a:spcAft>
              <a:buClr>
                <a:srgbClr val="000000"/>
              </a:buClr>
              <a:buSzPts val="2000"/>
              <a:buFont typeface="Calibri"/>
              <a:buChar char="➢"/>
            </a:pPr>
            <a:r>
              <a:rPr lang="en-CA" sz="2000">
                <a:latin typeface="Calibri"/>
                <a:ea typeface="Calibri"/>
                <a:cs typeface="Calibri"/>
                <a:sym typeface="Calibri"/>
              </a:rPr>
              <a:t>A p</a:t>
            </a:r>
            <a:r>
              <a:rPr i="0" lang="en-CA" sz="2000" u="none" cap="none" strike="noStrike">
                <a:solidFill>
                  <a:srgbClr val="000000"/>
                </a:solidFill>
                <a:latin typeface="Calibri"/>
                <a:ea typeface="Calibri"/>
                <a:cs typeface="Calibri"/>
                <a:sym typeface="Calibri"/>
              </a:rPr>
              <a:t>ackage can be categorized into two </a:t>
            </a:r>
            <a:r>
              <a:rPr lang="en-CA" sz="2000">
                <a:latin typeface="Calibri"/>
                <a:ea typeface="Calibri"/>
                <a:cs typeface="Calibri"/>
                <a:sym typeface="Calibri"/>
              </a:rPr>
              <a:t>types:</a:t>
            </a:r>
            <a:endParaRPr sz="2000">
              <a:latin typeface="Calibri"/>
              <a:ea typeface="Calibri"/>
              <a:cs typeface="Calibri"/>
              <a:sym typeface="Calibri"/>
            </a:endParaRPr>
          </a:p>
          <a:p>
            <a:pPr indent="-349250" lvl="1" marL="91440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Built-in package</a:t>
            </a:r>
            <a:endParaRPr sz="1900">
              <a:latin typeface="Calibri"/>
              <a:ea typeface="Calibri"/>
              <a:cs typeface="Calibri"/>
              <a:sym typeface="Calibri"/>
            </a:endParaRPr>
          </a:p>
          <a:p>
            <a:pPr indent="-349250" lvl="1" marL="91440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User-defined package</a:t>
            </a:r>
            <a:endParaRPr sz="1900">
              <a:latin typeface="Calibri"/>
              <a:ea typeface="Calibri"/>
              <a:cs typeface="Calibri"/>
              <a:sym typeface="Calibri"/>
            </a:endParaRPr>
          </a:p>
          <a:p>
            <a:pPr indent="-355600" lvl="0" marL="457200" marR="0" rtl="0" algn="just">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There are many built-in packages such as java</a:t>
            </a:r>
            <a:r>
              <a:rPr lang="en-CA" sz="2000">
                <a:latin typeface="Calibri"/>
                <a:ea typeface="Calibri"/>
                <a:cs typeface="Calibri"/>
                <a:sym typeface="Calibri"/>
              </a:rPr>
              <a:t>.</a:t>
            </a:r>
            <a:r>
              <a:rPr i="0" lang="en-CA" sz="2000" u="none" cap="none" strike="noStrike">
                <a:solidFill>
                  <a:srgbClr val="000000"/>
                </a:solidFill>
                <a:latin typeface="Calibri"/>
                <a:ea typeface="Calibri"/>
                <a:cs typeface="Calibri"/>
                <a:sym typeface="Calibri"/>
              </a:rPr>
              <a:t>lang, java.awt, javax</a:t>
            </a:r>
            <a:r>
              <a:rPr lang="en-CA" sz="2000">
                <a:latin typeface="Calibri"/>
                <a:ea typeface="Calibri"/>
                <a:cs typeface="Calibri"/>
                <a:sym typeface="Calibri"/>
              </a:rPr>
              <a:t>.</a:t>
            </a:r>
            <a:r>
              <a:rPr i="0" lang="en-CA" sz="2000" u="none" cap="none" strike="noStrike">
                <a:solidFill>
                  <a:srgbClr val="000000"/>
                </a:solidFill>
                <a:latin typeface="Calibri"/>
                <a:ea typeface="Calibri"/>
                <a:cs typeface="Calibri"/>
                <a:sym typeface="Calibri"/>
              </a:rPr>
              <a:t>swing, java.net, java.io, java.util, java.sql </a:t>
            </a:r>
            <a:r>
              <a:rPr lang="en-CA" sz="2000">
                <a:latin typeface="Calibri"/>
                <a:ea typeface="Calibri"/>
                <a:cs typeface="Calibri"/>
                <a:sym typeface="Calibri"/>
              </a:rPr>
              <a:t>to mention a few</a:t>
            </a:r>
            <a:r>
              <a:rPr i="0" lang="en-CA" sz="2000" u="none" cap="none" strike="noStrike">
                <a:solidFill>
                  <a:srgbClr val="000000"/>
                </a:solidFill>
                <a:latin typeface="Calibri"/>
                <a:ea typeface="Calibri"/>
                <a:cs typeface="Calibri"/>
                <a:sym typeface="Calibri"/>
              </a:rPr>
              <a:t>.</a:t>
            </a:r>
            <a:endParaRPr i="0" sz="2000" u="none" cap="none" strike="noStrike">
              <a:solidFill>
                <a:srgbClr val="000000"/>
              </a:solidFill>
              <a:latin typeface="Calibri"/>
              <a:ea typeface="Calibri"/>
              <a:cs typeface="Calibri"/>
              <a:sym typeface="Calibri"/>
            </a:endParaRPr>
          </a:p>
        </p:txBody>
      </p:sp>
      <p:sp>
        <p:nvSpPr>
          <p:cNvPr id="1066" name="Google Shape;1066;p139"/>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0"/>
          <p:cNvSpPr txBox="1"/>
          <p:nvPr/>
        </p:nvSpPr>
        <p:spPr>
          <a:xfrm>
            <a:off x="363075" y="57250"/>
            <a:ext cx="66024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Access a package from </a:t>
            </a:r>
            <a:r>
              <a:rPr lang="en-CA" sz="4000">
                <a:latin typeface="Calibri"/>
                <a:ea typeface="Calibri"/>
                <a:cs typeface="Calibri"/>
                <a:sym typeface="Calibri"/>
              </a:rPr>
              <a:t>outside</a:t>
            </a:r>
            <a:endParaRPr sz="1800"/>
          </a:p>
        </p:txBody>
      </p:sp>
      <p:sp>
        <p:nvSpPr>
          <p:cNvPr id="1072" name="Google Shape;1072;p140"/>
          <p:cNvSpPr txBox="1"/>
          <p:nvPr/>
        </p:nvSpPr>
        <p:spPr>
          <a:xfrm>
            <a:off x="450475" y="866400"/>
            <a:ext cx="8471700" cy="1968900"/>
          </a:xfrm>
          <a:prstGeom prst="rect">
            <a:avLst/>
          </a:prstGeom>
          <a:noFill/>
          <a:ln>
            <a:noFill/>
          </a:ln>
        </p:spPr>
        <p:txBody>
          <a:bodyPr anchorCtr="0" anchor="t" bIns="45700" lIns="91425" spcFirstLastPara="1" rIns="91425" wrap="square" tIns="45700">
            <a:normAutofit/>
          </a:bodyPr>
          <a:lstStyle/>
          <a:p>
            <a:pPr indent="-336370" lvl="0" marL="343080" marR="0" rtl="0" algn="just">
              <a:lnSpc>
                <a:spcPct val="115000"/>
              </a:lnSpc>
              <a:spcBef>
                <a:spcPts val="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There are two ways to access </a:t>
            </a:r>
            <a:r>
              <a:rPr lang="en-CA" sz="2000">
                <a:latin typeface="Calibri"/>
                <a:ea typeface="Calibri"/>
                <a:cs typeface="Calibri"/>
                <a:sym typeface="Calibri"/>
              </a:rPr>
              <a:t>a</a:t>
            </a:r>
            <a:r>
              <a:rPr b="0" i="0" lang="en-CA" sz="2000" u="none" cap="none" strike="noStrike">
                <a:solidFill>
                  <a:srgbClr val="000000"/>
                </a:solidFill>
                <a:latin typeface="Calibri"/>
                <a:ea typeface="Calibri"/>
                <a:cs typeface="Calibri"/>
                <a:sym typeface="Calibri"/>
              </a:rPr>
              <a:t> package from outside the package.</a:t>
            </a:r>
            <a:endParaRPr sz="2000"/>
          </a:p>
          <a:p>
            <a:pPr indent="-279130" lvl="1" marL="743040" marR="0" rtl="0" algn="just">
              <a:lnSpc>
                <a:spcPct val="115000"/>
              </a:lnSpc>
              <a:spcBef>
                <a:spcPts val="40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import package.*; </a:t>
            </a:r>
            <a:r>
              <a:rPr i="1" lang="en-CA" sz="1900" u="none" cap="none" strike="noStrike">
                <a:solidFill>
                  <a:srgbClr val="6AA84F"/>
                </a:solidFill>
                <a:latin typeface="Calibri"/>
                <a:ea typeface="Calibri"/>
                <a:cs typeface="Calibri"/>
                <a:sym typeface="Calibri"/>
              </a:rPr>
              <a:t>/* Import al</a:t>
            </a:r>
            <a:r>
              <a:rPr i="1" lang="en-CA" sz="1900">
                <a:solidFill>
                  <a:srgbClr val="6AA84F"/>
                </a:solidFill>
                <a:latin typeface="Calibri"/>
                <a:ea typeface="Calibri"/>
                <a:cs typeface="Calibri"/>
                <a:sym typeface="Calibri"/>
              </a:rPr>
              <a:t>l elements from the package */</a:t>
            </a:r>
            <a:endParaRPr i="1" sz="1900">
              <a:solidFill>
                <a:srgbClr val="6AA84F"/>
              </a:solidFill>
              <a:latin typeface="Calibri"/>
              <a:ea typeface="Calibri"/>
              <a:cs typeface="Calibri"/>
              <a:sym typeface="Calibri"/>
            </a:endParaRPr>
          </a:p>
          <a:p>
            <a:pPr indent="-285480" lvl="1" marL="743040" marR="0" rtl="0" algn="just">
              <a:lnSpc>
                <a:spcPct val="115000"/>
              </a:lnSpc>
              <a:spcBef>
                <a:spcPts val="400"/>
              </a:spcBef>
              <a:spcAft>
                <a:spcPts val="0"/>
              </a:spcAft>
              <a:buClr>
                <a:srgbClr val="000000"/>
              </a:buClr>
              <a:buSzPts val="2000"/>
              <a:buFont typeface="Noto Sans Symbols"/>
              <a:buChar char="○"/>
            </a:pPr>
            <a:r>
              <a:rPr i="0" lang="en-CA" sz="1900" u="none" cap="none" strike="noStrike">
                <a:solidFill>
                  <a:srgbClr val="000000"/>
                </a:solidFill>
                <a:latin typeface="Calibri"/>
                <a:ea typeface="Calibri"/>
                <a:cs typeface="Calibri"/>
                <a:sym typeface="Calibri"/>
              </a:rPr>
              <a:t>import package.classname;</a:t>
            </a:r>
            <a:r>
              <a:rPr i="1" lang="en-CA" sz="1900" u="none" cap="none" strike="noStrike">
                <a:solidFill>
                  <a:srgbClr val="000000"/>
                </a:solidFill>
                <a:latin typeface="Calibri"/>
                <a:ea typeface="Calibri"/>
                <a:cs typeface="Calibri"/>
                <a:sym typeface="Calibri"/>
              </a:rPr>
              <a:t> </a:t>
            </a:r>
            <a:r>
              <a:rPr i="1" lang="en-CA" sz="1900" u="none" cap="none" strike="noStrike">
                <a:solidFill>
                  <a:srgbClr val="6AA84F"/>
                </a:solidFill>
                <a:latin typeface="Calibri"/>
                <a:ea typeface="Calibri"/>
                <a:cs typeface="Calibri"/>
                <a:sym typeface="Calibri"/>
              </a:rPr>
              <a:t>/* Import</a:t>
            </a:r>
            <a:r>
              <a:rPr i="1" lang="en-CA" sz="1900">
                <a:solidFill>
                  <a:srgbClr val="6AA84F"/>
                </a:solidFill>
                <a:latin typeface="Calibri"/>
                <a:ea typeface="Calibri"/>
                <a:cs typeface="Calibri"/>
                <a:sym typeface="Calibri"/>
              </a:rPr>
              <a:t> a specific class from the package */</a:t>
            </a:r>
            <a:r>
              <a:rPr lang="en-CA" sz="2000">
                <a:latin typeface="Calibri"/>
                <a:ea typeface="Calibri"/>
                <a:cs typeface="Calibri"/>
                <a:sym typeface="Calibri"/>
              </a:rPr>
              <a:t>  </a:t>
            </a:r>
            <a:endParaRPr sz="2000"/>
          </a:p>
          <a:p>
            <a:pPr indent="0" lvl="0" marL="0" marR="0" rtl="0" algn="just">
              <a:lnSpc>
                <a:spcPct val="200000"/>
              </a:lnSpc>
              <a:spcBef>
                <a:spcPts val="420"/>
              </a:spcBef>
              <a:spcAft>
                <a:spcPts val="0"/>
              </a:spcAft>
              <a:buNone/>
            </a:pPr>
            <a:r>
              <a:t/>
            </a:r>
            <a:endParaRPr b="0" i="0" sz="2000" u="none" cap="none" strike="noStrike">
              <a:solidFill>
                <a:srgbClr val="000000"/>
              </a:solidFill>
              <a:latin typeface="Calibri"/>
              <a:ea typeface="Calibri"/>
              <a:cs typeface="Calibri"/>
              <a:sym typeface="Calibri"/>
            </a:endParaRPr>
          </a:p>
        </p:txBody>
      </p:sp>
      <p:sp>
        <p:nvSpPr>
          <p:cNvPr id="1073" name="Google Shape;1073;p140"/>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C:\Users\heroyuy\Pictures\Gundam\81cfa85agw1ed76u9n4o7j20yk67ru0x_01.jpg" id="278" name="Google Shape;278;p60"/>
          <p:cNvPicPr preferRelativeResize="0"/>
          <p:nvPr/>
        </p:nvPicPr>
        <p:blipFill rotWithShape="1">
          <a:blip r:embed="rId3">
            <a:alphaModFix/>
          </a:blip>
          <a:srcRect b="11496" l="0" r="0" t="15786"/>
          <a:stretch/>
        </p:blipFill>
        <p:spPr>
          <a:xfrm>
            <a:off x="260100" y="886750"/>
            <a:ext cx="8623800" cy="3738025"/>
          </a:xfrm>
          <a:prstGeom prst="rect">
            <a:avLst/>
          </a:prstGeom>
          <a:noFill/>
          <a:ln>
            <a:noFill/>
          </a:ln>
        </p:spPr>
      </p:pic>
      <p:sp>
        <p:nvSpPr>
          <p:cNvPr id="279" name="Google Shape;279;p60"/>
          <p:cNvSpPr txBox="1"/>
          <p:nvPr/>
        </p:nvSpPr>
        <p:spPr>
          <a:xfrm>
            <a:off x="365300" y="89375"/>
            <a:ext cx="4023600" cy="536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CA" sz="4009">
                <a:latin typeface="Calibri"/>
                <a:ea typeface="Calibri"/>
                <a:cs typeface="Calibri"/>
                <a:sym typeface="Calibri"/>
              </a:rPr>
              <a:t>Java </a:t>
            </a:r>
            <a:r>
              <a:rPr b="0" i="0" lang="en-CA" sz="4009" u="none" cap="none" strike="noStrike">
                <a:solidFill>
                  <a:srgbClr val="000000"/>
                </a:solidFill>
                <a:latin typeface="Calibri"/>
                <a:ea typeface="Calibri"/>
                <a:cs typeface="Calibri"/>
                <a:sym typeface="Calibri"/>
              </a:rPr>
              <a:t>Variables</a:t>
            </a:r>
            <a:endParaRPr sz="1685"/>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41"/>
          <p:cNvSpPr txBox="1"/>
          <p:nvPr/>
        </p:nvSpPr>
        <p:spPr>
          <a:xfrm>
            <a:off x="356350" y="29150"/>
            <a:ext cx="43266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Access Modifiers</a:t>
            </a:r>
            <a:endParaRPr b="0" i="0" sz="4000" u="none" cap="none" strike="noStrike">
              <a:solidFill>
                <a:srgbClr val="000000"/>
              </a:solidFill>
              <a:latin typeface="Calibri"/>
              <a:ea typeface="Calibri"/>
              <a:cs typeface="Calibri"/>
              <a:sym typeface="Calibri"/>
            </a:endParaRPr>
          </a:p>
        </p:txBody>
      </p:sp>
      <p:sp>
        <p:nvSpPr>
          <p:cNvPr id="1079" name="Google Shape;1079;p141"/>
          <p:cNvSpPr txBox="1"/>
          <p:nvPr/>
        </p:nvSpPr>
        <p:spPr>
          <a:xfrm>
            <a:off x="423575" y="888625"/>
            <a:ext cx="7960800" cy="3152100"/>
          </a:xfrm>
          <a:prstGeom prst="rect">
            <a:avLst/>
          </a:prstGeom>
          <a:noFill/>
          <a:ln>
            <a:noFill/>
          </a:ln>
        </p:spPr>
        <p:txBody>
          <a:bodyPr anchorCtr="0" anchor="t" bIns="45700" lIns="91425" spcFirstLastPara="1" rIns="91425" wrap="square" tIns="45700">
            <a:normAutofit/>
          </a:bodyPr>
          <a:lstStyle/>
          <a:p>
            <a:pPr indent="-355420" lvl="0" marL="343080" marR="0" rtl="0" algn="just">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The access modifiers specif</a:t>
            </a:r>
            <a:r>
              <a:rPr lang="en-CA" sz="2000">
                <a:latin typeface="Calibri"/>
                <a:ea typeface="Calibri"/>
                <a:cs typeface="Calibri"/>
                <a:sym typeface="Calibri"/>
              </a:rPr>
              <a:t>y the</a:t>
            </a:r>
            <a:r>
              <a:rPr i="0" lang="en-CA" sz="2000" u="none" cap="none" strike="noStrike">
                <a:solidFill>
                  <a:srgbClr val="000000"/>
                </a:solidFill>
                <a:latin typeface="Calibri"/>
                <a:ea typeface="Calibri"/>
                <a:cs typeface="Calibri"/>
                <a:sym typeface="Calibri"/>
              </a:rPr>
              <a:t> accessibility (scope) of </a:t>
            </a:r>
            <a:r>
              <a:rPr lang="en-CA" sz="2000">
                <a:latin typeface="Calibri"/>
                <a:ea typeface="Calibri"/>
                <a:cs typeface="Calibri"/>
                <a:sym typeface="Calibri"/>
              </a:rPr>
              <a:t>variables</a:t>
            </a:r>
            <a:r>
              <a:rPr i="0" lang="en-CA" sz="2000" u="none" cap="none" strike="noStrike">
                <a:solidFill>
                  <a:srgbClr val="000000"/>
                </a:solidFill>
                <a:latin typeface="Calibri"/>
                <a:ea typeface="Calibri"/>
                <a:cs typeface="Calibri"/>
                <a:sym typeface="Calibri"/>
              </a:rPr>
              <a:t>, methods, constru</a:t>
            </a:r>
            <a:r>
              <a:rPr lang="en-CA" sz="2000">
                <a:latin typeface="Calibri"/>
                <a:ea typeface="Calibri"/>
                <a:cs typeface="Calibri"/>
                <a:sym typeface="Calibri"/>
              </a:rPr>
              <a:t>ctors and </a:t>
            </a:r>
            <a:r>
              <a:rPr i="0" lang="en-CA" sz="2000" u="none" cap="none" strike="noStrike">
                <a:solidFill>
                  <a:srgbClr val="000000"/>
                </a:solidFill>
                <a:latin typeface="Calibri"/>
                <a:ea typeface="Calibri"/>
                <a:cs typeface="Calibri"/>
                <a:sym typeface="Calibri"/>
              </a:rPr>
              <a:t>classes.</a:t>
            </a:r>
            <a:endParaRPr sz="2000">
              <a:latin typeface="Calibri"/>
              <a:ea typeface="Calibri"/>
              <a:cs typeface="Calibri"/>
              <a:sym typeface="Calibri"/>
            </a:endParaRPr>
          </a:p>
          <a:p>
            <a:pPr indent="-355420" lvl="0" marL="343080" marR="0" rtl="0" algn="just">
              <a:lnSpc>
                <a:spcPct val="115000"/>
              </a:lnSpc>
              <a:spcBef>
                <a:spcPts val="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There are </a:t>
            </a:r>
            <a:r>
              <a:rPr lang="en-CA" sz="2000">
                <a:latin typeface="Calibri"/>
                <a:ea typeface="Calibri"/>
                <a:cs typeface="Calibri"/>
                <a:sym typeface="Calibri"/>
              </a:rPr>
              <a:t>four</a:t>
            </a:r>
            <a:r>
              <a:rPr i="0" lang="en-CA" sz="2000" u="none" cap="none" strike="noStrike">
                <a:solidFill>
                  <a:srgbClr val="000000"/>
                </a:solidFill>
                <a:latin typeface="Calibri"/>
                <a:ea typeface="Calibri"/>
                <a:cs typeface="Calibri"/>
                <a:sym typeface="Calibri"/>
              </a:rPr>
              <a:t> types of access modifiers in Java:</a:t>
            </a:r>
            <a:endParaRPr sz="2000">
              <a:latin typeface="Calibri"/>
              <a:ea typeface="Calibri"/>
              <a:cs typeface="Calibri"/>
              <a:sym typeface="Calibri"/>
            </a:endParaRPr>
          </a:p>
          <a:p>
            <a:pPr indent="-304530" lvl="1" marL="743040" marR="0" rtl="0" algn="just">
              <a:lnSpc>
                <a:spcPct val="115000"/>
              </a:lnSpc>
              <a:spcBef>
                <a:spcPts val="100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private</a:t>
            </a:r>
            <a:endParaRPr sz="1900">
              <a:latin typeface="Calibri"/>
              <a:ea typeface="Calibri"/>
              <a:cs typeface="Calibri"/>
              <a:sym typeface="Calibri"/>
            </a:endParaRPr>
          </a:p>
          <a:p>
            <a:pPr indent="-304530" lvl="1" marL="74304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default</a:t>
            </a:r>
            <a:endParaRPr sz="1900">
              <a:latin typeface="Calibri"/>
              <a:ea typeface="Calibri"/>
              <a:cs typeface="Calibri"/>
              <a:sym typeface="Calibri"/>
            </a:endParaRPr>
          </a:p>
          <a:p>
            <a:pPr indent="-304530" lvl="1" marL="74304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protected</a:t>
            </a:r>
            <a:endParaRPr sz="1900">
              <a:latin typeface="Calibri"/>
              <a:ea typeface="Calibri"/>
              <a:cs typeface="Calibri"/>
              <a:sym typeface="Calibri"/>
            </a:endParaRPr>
          </a:p>
          <a:p>
            <a:pPr indent="-304530" lvl="1" marL="743040" marR="0" rtl="0" algn="just">
              <a:lnSpc>
                <a:spcPct val="115000"/>
              </a:lnSpc>
              <a:spcBef>
                <a:spcPts val="0"/>
              </a:spcBef>
              <a:spcAft>
                <a:spcPts val="0"/>
              </a:spcAft>
              <a:buClr>
                <a:srgbClr val="000000"/>
              </a:buClr>
              <a:buSzPts val="1900"/>
              <a:buFont typeface="Calibri"/>
              <a:buChar char="○"/>
            </a:pPr>
            <a:r>
              <a:rPr i="0" lang="en-CA" sz="1900" u="none" cap="none" strike="noStrike">
                <a:solidFill>
                  <a:srgbClr val="000000"/>
                </a:solidFill>
                <a:latin typeface="Calibri"/>
                <a:ea typeface="Calibri"/>
                <a:cs typeface="Calibri"/>
                <a:sym typeface="Calibri"/>
              </a:rPr>
              <a:t>public</a:t>
            </a:r>
            <a:endParaRPr i="0" sz="1500" u="none" cap="none" strike="noStrike">
              <a:solidFill>
                <a:srgbClr val="000000"/>
              </a:solidFill>
              <a:latin typeface="Calibri"/>
              <a:ea typeface="Calibri"/>
              <a:cs typeface="Calibri"/>
              <a:sym typeface="Calibri"/>
            </a:endParaRPr>
          </a:p>
        </p:txBody>
      </p:sp>
      <p:sp>
        <p:nvSpPr>
          <p:cNvPr id="1080" name="Google Shape;1080;p141"/>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42"/>
          <p:cNvSpPr txBox="1"/>
          <p:nvPr/>
        </p:nvSpPr>
        <p:spPr>
          <a:xfrm>
            <a:off x="349625" y="57250"/>
            <a:ext cx="61185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private</a:t>
            </a:r>
            <a:r>
              <a:rPr b="0" i="0" lang="en-CA" sz="4000" u="none" cap="none" strike="noStrike">
                <a:solidFill>
                  <a:srgbClr val="000000"/>
                </a:solidFill>
                <a:latin typeface="Calibri"/>
                <a:ea typeface="Calibri"/>
                <a:cs typeface="Calibri"/>
                <a:sym typeface="Calibri"/>
              </a:rPr>
              <a:t> access modifier</a:t>
            </a:r>
            <a:endParaRPr sz="1800"/>
          </a:p>
        </p:txBody>
      </p:sp>
      <p:sp>
        <p:nvSpPr>
          <p:cNvPr id="1086" name="Google Shape;1086;p142"/>
          <p:cNvSpPr txBox="1"/>
          <p:nvPr/>
        </p:nvSpPr>
        <p:spPr>
          <a:xfrm>
            <a:off x="1457050" y="1704250"/>
            <a:ext cx="6324000" cy="2858100"/>
          </a:xfrm>
          <a:prstGeom prst="rect">
            <a:avLst/>
          </a:prstGeom>
          <a:solidFill>
            <a:srgbClr val="FFFFFF"/>
          </a:solidFill>
          <a:ln cap="flat" cmpd="sng" w="25550">
            <a:solidFill>
              <a:srgbClr val="4BACC6"/>
            </a:solidFill>
            <a:prstDash val="solid"/>
            <a:round/>
            <a:headEnd len="sm" w="sm" type="none"/>
            <a:tailEnd len="sm" w="sm" type="none"/>
          </a:ln>
        </p:spPr>
        <p:txBody>
          <a:bodyPr anchorCtr="0" anchor="t" bIns="45700" lIns="91425" spcFirstLastPara="1" rIns="91425" wrap="square" tIns="45700">
            <a:normAutofit fontScale="40000" lnSpcReduction="20000"/>
          </a:bodyPr>
          <a:lstStyle/>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class A{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F79646"/>
                </a:solidFill>
                <a:latin typeface="Courier New"/>
                <a:ea typeface="Courier New"/>
                <a:cs typeface="Courier New"/>
                <a:sym typeface="Courier New"/>
              </a:rPr>
              <a:t>   private </a:t>
            </a:r>
            <a:r>
              <a:rPr b="1" i="0" lang="en-CA" sz="3200" u="none" cap="none" strike="noStrike">
                <a:solidFill>
                  <a:srgbClr val="000000"/>
                </a:solidFill>
                <a:latin typeface="Courier New"/>
                <a:ea typeface="Courier New"/>
                <a:cs typeface="Courier New"/>
                <a:sym typeface="Courier New"/>
              </a:rPr>
              <a:t>int data = 40;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F79646"/>
                </a:solidFill>
                <a:latin typeface="Courier New"/>
                <a:ea typeface="Courier New"/>
                <a:cs typeface="Courier New"/>
                <a:sym typeface="Courier New"/>
              </a:rPr>
              <a:t>   private</a:t>
            </a:r>
            <a:r>
              <a:rPr b="1" i="0" lang="en-CA" sz="3200" u="none" cap="none" strike="noStrike">
                <a:solidFill>
                  <a:srgbClr val="000000"/>
                </a:solidFill>
                <a:latin typeface="Courier New"/>
                <a:ea typeface="Courier New"/>
                <a:cs typeface="Courier New"/>
                <a:sym typeface="Courier New"/>
              </a:rPr>
              <a:t> void msg(){</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System.out.println("Hello java");</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public class Simple{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public static void main(String args[]){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A obj = new A();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System.out.println(obj.data); </a:t>
            </a:r>
            <a:r>
              <a:rPr b="1" lang="en-CA" sz="3200">
                <a:solidFill>
                  <a:srgbClr val="FF0000"/>
                </a:solidFill>
                <a:latin typeface="Courier New"/>
                <a:ea typeface="Courier New"/>
                <a:cs typeface="Courier New"/>
                <a:sym typeface="Courier New"/>
              </a:rPr>
              <a:t>/*</a:t>
            </a:r>
            <a:r>
              <a:rPr b="1" i="0" lang="en-CA" sz="3200" u="none" cap="none" strike="noStrike">
                <a:solidFill>
                  <a:srgbClr val="000000"/>
                </a:solidFill>
                <a:latin typeface="Courier New"/>
                <a:ea typeface="Courier New"/>
                <a:cs typeface="Courier New"/>
                <a:sym typeface="Courier New"/>
              </a:rPr>
              <a:t> </a:t>
            </a:r>
            <a:r>
              <a:rPr b="1" i="0" lang="en-CA" sz="3200" u="none" cap="none" strike="noStrike">
                <a:solidFill>
                  <a:srgbClr val="FF0000"/>
                </a:solidFill>
                <a:latin typeface="Courier New"/>
                <a:ea typeface="Courier New"/>
                <a:cs typeface="Courier New"/>
                <a:sym typeface="Courier New"/>
              </a:rPr>
              <a:t>Comp</a:t>
            </a:r>
            <a:r>
              <a:rPr b="1" lang="en-CA" sz="3200">
                <a:solidFill>
                  <a:srgbClr val="FF0000"/>
                </a:solidFill>
                <a:latin typeface="Courier New"/>
                <a:ea typeface="Courier New"/>
                <a:cs typeface="Courier New"/>
                <a:sym typeface="Courier New"/>
              </a:rPr>
              <a:t>ile</a:t>
            </a:r>
            <a:r>
              <a:rPr b="1" i="0" lang="en-CA" sz="3200" u="none" cap="none" strike="noStrike">
                <a:solidFill>
                  <a:srgbClr val="FF0000"/>
                </a:solidFill>
                <a:latin typeface="Courier New"/>
                <a:ea typeface="Courier New"/>
                <a:cs typeface="Courier New"/>
                <a:sym typeface="Courier New"/>
              </a:rPr>
              <a:t> Time Error */</a:t>
            </a:r>
            <a:r>
              <a:rPr b="1" i="0" lang="en-CA" sz="3200" u="none" cap="none" strike="noStrike">
                <a:solidFill>
                  <a:srgbClr val="000000"/>
                </a:solidFill>
                <a:latin typeface="Courier New"/>
                <a:ea typeface="Courier New"/>
                <a:cs typeface="Courier New"/>
                <a:sym typeface="Courier New"/>
              </a:rPr>
              <a:t>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obj.msg(); </a:t>
            </a:r>
            <a:r>
              <a:rPr b="1" lang="en-CA" sz="3200">
                <a:solidFill>
                  <a:srgbClr val="FF0000"/>
                </a:solidFill>
                <a:latin typeface="Courier New"/>
                <a:ea typeface="Courier New"/>
                <a:cs typeface="Courier New"/>
                <a:sym typeface="Courier New"/>
              </a:rPr>
              <a:t>/* C</a:t>
            </a:r>
            <a:r>
              <a:rPr b="1" i="0" lang="en-CA" sz="3200" u="none" cap="none" strike="noStrike">
                <a:solidFill>
                  <a:srgbClr val="FF0000"/>
                </a:solidFill>
                <a:latin typeface="Courier New"/>
                <a:ea typeface="Courier New"/>
                <a:cs typeface="Courier New"/>
                <a:sym typeface="Courier New"/>
              </a:rPr>
              <a:t>ompil</a:t>
            </a:r>
            <a:r>
              <a:rPr b="1" lang="en-CA" sz="3200">
                <a:solidFill>
                  <a:srgbClr val="FF0000"/>
                </a:solidFill>
                <a:latin typeface="Courier New"/>
                <a:ea typeface="Courier New"/>
                <a:cs typeface="Courier New"/>
                <a:sym typeface="Courier New"/>
              </a:rPr>
              <a:t>e</a:t>
            </a:r>
            <a:r>
              <a:rPr b="1" i="0" lang="en-CA" sz="3200" u="none" cap="none" strike="noStrike">
                <a:solidFill>
                  <a:srgbClr val="FF0000"/>
                </a:solidFill>
                <a:latin typeface="Courier New"/>
                <a:ea typeface="Courier New"/>
                <a:cs typeface="Courier New"/>
                <a:sym typeface="Courier New"/>
              </a:rPr>
              <a:t> Time Error */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  </a:t>
            </a:r>
            <a:endParaRPr i="0" sz="3200" u="none" cap="none" strike="noStrike">
              <a:solidFill>
                <a:srgbClr val="000000"/>
              </a:solidFill>
              <a:latin typeface="Courier New"/>
              <a:ea typeface="Courier New"/>
              <a:cs typeface="Courier New"/>
              <a:sym typeface="Courier New"/>
            </a:endParaRPr>
          </a:p>
          <a:p>
            <a:pPr indent="0" lvl="0" marL="0" marR="0" rtl="0" algn="l">
              <a:lnSpc>
                <a:spcPct val="120000"/>
              </a:lnSpc>
              <a:spcBef>
                <a:spcPts val="0"/>
              </a:spcBef>
              <a:spcAft>
                <a:spcPts val="0"/>
              </a:spcAft>
              <a:buNone/>
            </a:pPr>
            <a:r>
              <a:rPr b="1" i="0" lang="en-CA" sz="3200" u="none" cap="none" strike="noStrike">
                <a:solidFill>
                  <a:srgbClr val="000000"/>
                </a:solidFill>
                <a:latin typeface="Courier New"/>
                <a:ea typeface="Courier New"/>
                <a:cs typeface="Courier New"/>
                <a:sym typeface="Courier New"/>
              </a:rPr>
              <a:t>} </a:t>
            </a:r>
            <a:endParaRPr i="0" sz="3200" u="none" cap="none" strike="noStrike">
              <a:solidFill>
                <a:srgbClr val="000000"/>
              </a:solidFill>
              <a:latin typeface="Courier New"/>
              <a:ea typeface="Courier New"/>
              <a:cs typeface="Courier New"/>
              <a:sym typeface="Courier New"/>
            </a:endParaRPr>
          </a:p>
        </p:txBody>
      </p:sp>
      <p:sp>
        <p:nvSpPr>
          <p:cNvPr id="1087" name="Google Shape;1087;p142"/>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088" name="Google Shape;1088;p142"/>
          <p:cNvSpPr/>
          <p:nvPr/>
        </p:nvSpPr>
        <p:spPr>
          <a:xfrm>
            <a:off x="470650" y="839175"/>
            <a:ext cx="7826100" cy="727500"/>
          </a:xfrm>
          <a:prstGeom prst="rect">
            <a:avLst/>
          </a:prstGeom>
          <a:noFill/>
          <a:ln>
            <a:noFill/>
          </a:ln>
        </p:spPr>
        <p:txBody>
          <a:bodyPr anchorCtr="0" anchor="t" bIns="45000" lIns="90000" spcFirstLastPara="1" rIns="90000" wrap="square" tIns="45000">
            <a:noAutofit/>
          </a:bodyPr>
          <a:lstStyle/>
          <a:p>
            <a:pPr indent="-355600" lvl="0" marL="457200" marR="0" rtl="0" algn="just">
              <a:lnSpc>
                <a:spcPct val="115000"/>
              </a:lnSpc>
              <a:spcBef>
                <a:spcPts val="0"/>
              </a:spcBef>
              <a:spcAft>
                <a:spcPts val="0"/>
              </a:spcAft>
              <a:buSzPts val="2000"/>
              <a:buFont typeface="Calibri"/>
              <a:buChar char="➢"/>
            </a:pPr>
            <a:r>
              <a:rPr b="0" i="0" lang="en-CA" sz="2000" u="none" cap="none" strike="noStrike">
                <a:solidFill>
                  <a:srgbClr val="000000"/>
                </a:solidFill>
                <a:latin typeface="Calibri"/>
                <a:ea typeface="Calibri"/>
                <a:cs typeface="Calibri"/>
                <a:sym typeface="Calibri"/>
              </a:rPr>
              <a:t>The </a:t>
            </a:r>
            <a:r>
              <a:rPr b="0" i="1" lang="en-CA" sz="2000" u="none" cap="none" strike="noStrike">
                <a:solidFill>
                  <a:srgbClr val="000000"/>
                </a:solidFill>
                <a:latin typeface="Calibri"/>
                <a:ea typeface="Calibri"/>
                <a:cs typeface="Calibri"/>
                <a:sym typeface="Calibri"/>
              </a:rPr>
              <a:t>private</a:t>
            </a:r>
            <a:r>
              <a:rPr b="0" i="0" lang="en-CA" sz="2000" u="none" cap="none" strike="noStrike">
                <a:solidFill>
                  <a:srgbClr val="000000"/>
                </a:solidFill>
                <a:latin typeface="Calibri"/>
                <a:ea typeface="Calibri"/>
                <a:cs typeface="Calibri"/>
                <a:sym typeface="Calibri"/>
              </a:rPr>
              <a:t> access modifier </a:t>
            </a:r>
            <a:r>
              <a:rPr lang="en-CA" sz="2000">
                <a:latin typeface="Calibri"/>
                <a:ea typeface="Calibri"/>
                <a:cs typeface="Calibri"/>
                <a:sym typeface="Calibri"/>
              </a:rPr>
              <a:t>makes variables, constructors and methods</a:t>
            </a:r>
            <a:r>
              <a:rPr b="0" i="0" lang="en-CA" sz="2000" u="none" cap="none" strike="noStrike">
                <a:solidFill>
                  <a:srgbClr val="000000"/>
                </a:solidFill>
                <a:latin typeface="Calibri"/>
                <a:ea typeface="Calibri"/>
                <a:cs typeface="Calibri"/>
                <a:sym typeface="Calibri"/>
              </a:rPr>
              <a:t> accessible within the class only.</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3"/>
          <p:cNvSpPr txBox="1"/>
          <p:nvPr/>
        </p:nvSpPr>
        <p:spPr>
          <a:xfrm>
            <a:off x="374150" y="49675"/>
            <a:ext cx="60603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default</a:t>
            </a:r>
            <a:r>
              <a:rPr b="0" i="0" lang="en-CA" sz="4000" u="none" cap="none" strike="noStrike">
                <a:solidFill>
                  <a:srgbClr val="000000"/>
                </a:solidFill>
                <a:latin typeface="Calibri"/>
                <a:ea typeface="Calibri"/>
                <a:cs typeface="Calibri"/>
                <a:sym typeface="Calibri"/>
              </a:rPr>
              <a:t> access modifier</a:t>
            </a:r>
            <a:endParaRPr sz="1800"/>
          </a:p>
        </p:txBody>
      </p:sp>
      <p:sp>
        <p:nvSpPr>
          <p:cNvPr id="1094" name="Google Shape;1094;p143"/>
          <p:cNvSpPr txBox="1"/>
          <p:nvPr/>
        </p:nvSpPr>
        <p:spPr>
          <a:xfrm>
            <a:off x="402300" y="745625"/>
            <a:ext cx="8339400" cy="1472100"/>
          </a:xfrm>
          <a:prstGeom prst="rect">
            <a:avLst/>
          </a:prstGeom>
          <a:noFill/>
          <a:ln>
            <a:noFill/>
          </a:ln>
        </p:spPr>
        <p:txBody>
          <a:bodyPr anchorCtr="0" anchor="t" bIns="45700" lIns="91425" spcFirstLastPara="1" rIns="91425" wrap="square" tIns="45700">
            <a:noAutofit/>
          </a:bodyPr>
          <a:lstStyle/>
          <a:p>
            <a:pPr indent="-374470" lvl="0" marL="343080" marR="0" rtl="0" algn="just">
              <a:lnSpc>
                <a:spcPct val="115000"/>
              </a:lnSpc>
              <a:spcBef>
                <a:spcPts val="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The </a:t>
            </a:r>
            <a:r>
              <a:rPr b="0" i="1" lang="en-CA" sz="2000" u="none" cap="none" strike="noStrike">
                <a:solidFill>
                  <a:srgbClr val="000000"/>
                </a:solidFill>
                <a:latin typeface="Calibri"/>
                <a:ea typeface="Calibri"/>
                <a:cs typeface="Calibri"/>
                <a:sym typeface="Calibri"/>
              </a:rPr>
              <a:t>default</a:t>
            </a:r>
            <a:r>
              <a:rPr b="0" i="0" lang="en-CA" sz="2000" u="none" cap="none" strike="noStrike">
                <a:solidFill>
                  <a:srgbClr val="000000"/>
                </a:solidFill>
                <a:latin typeface="Calibri"/>
                <a:ea typeface="Calibri"/>
                <a:cs typeface="Calibri"/>
                <a:sym typeface="Calibri"/>
              </a:rPr>
              <a:t> access modifier </a:t>
            </a:r>
            <a:r>
              <a:rPr lang="en-CA" sz="2000">
                <a:latin typeface="Calibri"/>
                <a:ea typeface="Calibri"/>
                <a:cs typeface="Calibri"/>
                <a:sym typeface="Calibri"/>
              </a:rPr>
              <a:t>makes variables, constructors, methods and classes</a:t>
            </a:r>
            <a:r>
              <a:rPr b="0" i="0" lang="en-CA" sz="2000" u="none" cap="none" strike="noStrike">
                <a:solidFill>
                  <a:srgbClr val="000000"/>
                </a:solidFill>
                <a:latin typeface="Calibri"/>
                <a:ea typeface="Calibri"/>
                <a:cs typeface="Calibri"/>
                <a:sym typeface="Calibri"/>
              </a:rPr>
              <a:t> accessible within the package only.</a:t>
            </a:r>
            <a:endParaRPr b="0" i="0" sz="2000" u="none" cap="none" strike="noStrike">
              <a:solidFill>
                <a:srgbClr val="000000"/>
              </a:solidFill>
              <a:latin typeface="Calibri"/>
              <a:ea typeface="Calibri"/>
              <a:cs typeface="Calibri"/>
              <a:sym typeface="Calibri"/>
            </a:endParaRPr>
          </a:p>
          <a:p>
            <a:pPr indent="-374470" lvl="0" marL="343080" marR="0" rtl="0" algn="just">
              <a:lnSpc>
                <a:spcPct val="115000"/>
              </a:lnSpc>
              <a:spcBef>
                <a:spcPts val="0"/>
              </a:spcBef>
              <a:spcAft>
                <a:spcPts val="0"/>
              </a:spcAft>
              <a:buSzPts val="2000"/>
              <a:buFont typeface="Calibri"/>
              <a:buChar char="➢"/>
            </a:pPr>
            <a:r>
              <a:rPr lang="en-CA" sz="2000">
                <a:latin typeface="Calibri"/>
                <a:ea typeface="Calibri"/>
                <a:cs typeface="Calibri"/>
                <a:sym typeface="Calibri"/>
              </a:rPr>
              <a:t>The </a:t>
            </a:r>
            <a:r>
              <a:rPr i="1" lang="en-CA" sz="2000">
                <a:latin typeface="Calibri"/>
                <a:ea typeface="Calibri"/>
                <a:cs typeface="Calibri"/>
                <a:sym typeface="Calibri"/>
              </a:rPr>
              <a:t>default</a:t>
            </a:r>
            <a:r>
              <a:rPr lang="en-CA" sz="2000">
                <a:latin typeface="Calibri"/>
                <a:ea typeface="Calibri"/>
                <a:cs typeface="Calibri"/>
                <a:sym typeface="Calibri"/>
              </a:rPr>
              <a:t> access modifier, as the name suggests, is the default modifier when no access </a:t>
            </a:r>
            <a:r>
              <a:rPr lang="en-CA" sz="2000">
                <a:latin typeface="Calibri"/>
                <a:ea typeface="Calibri"/>
                <a:cs typeface="Calibri"/>
                <a:sym typeface="Calibri"/>
              </a:rPr>
              <a:t>modifier is specified.</a:t>
            </a:r>
            <a:endParaRPr sz="2000">
              <a:latin typeface="Calibri"/>
              <a:ea typeface="Calibri"/>
              <a:cs typeface="Calibri"/>
              <a:sym typeface="Calibri"/>
            </a:endParaRPr>
          </a:p>
        </p:txBody>
      </p:sp>
      <p:sp>
        <p:nvSpPr>
          <p:cNvPr id="1095" name="Google Shape;1095;p143"/>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096" name="Google Shape;1096;p143"/>
          <p:cNvSpPr/>
          <p:nvPr/>
        </p:nvSpPr>
        <p:spPr>
          <a:xfrm>
            <a:off x="625050" y="2326050"/>
            <a:ext cx="3415800" cy="14721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lang="en-CA" sz="1200">
                <a:latin typeface="Courier New"/>
                <a:ea typeface="Courier New"/>
                <a:cs typeface="Courier New"/>
                <a:sym typeface="Courier New"/>
              </a:rPr>
              <a:t>p</a:t>
            </a:r>
            <a:r>
              <a:rPr b="1" i="0" lang="en-CA" sz="1200" u="none" cap="none" strike="noStrike">
                <a:solidFill>
                  <a:srgbClr val="000000"/>
                </a:solidFill>
                <a:latin typeface="Courier New"/>
                <a:ea typeface="Courier New"/>
                <a:cs typeface="Courier New"/>
                <a:sym typeface="Courier New"/>
              </a:rPr>
              <a:t>ackage pack;</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class A{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void msg(){</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200">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System.out.println("Hello");</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CA" sz="1200">
                <a:latin typeface="Courier New"/>
                <a:ea typeface="Courier New"/>
                <a:cs typeface="Courier New"/>
                <a:sym typeface="Courier New"/>
              </a:rPr>
              <a:t>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1097" name="Google Shape;1097;p143"/>
          <p:cNvSpPr/>
          <p:nvPr/>
        </p:nvSpPr>
        <p:spPr>
          <a:xfrm>
            <a:off x="4188775" y="2326050"/>
            <a:ext cx="4531500" cy="17427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package mypack;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import pack.*;</a:t>
            </a:r>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class B{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public static void main(String args[]){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 obj = new A();</a:t>
            </a:r>
            <a:r>
              <a:rPr b="1" i="0" lang="en-CA" sz="1200" u="none" cap="none" strike="noStrike">
                <a:solidFill>
                  <a:srgbClr val="FF0000"/>
                </a:solidFill>
                <a:latin typeface="Courier New"/>
                <a:ea typeface="Courier New"/>
                <a:cs typeface="Courier New"/>
                <a:sym typeface="Courier New"/>
              </a:rPr>
              <a:t>/</a:t>
            </a:r>
            <a:r>
              <a:rPr b="1" lang="en-CA" sz="1200">
                <a:solidFill>
                  <a:srgbClr val="FF0000"/>
                </a:solidFill>
                <a:latin typeface="Courier New"/>
                <a:ea typeface="Courier New"/>
                <a:cs typeface="Courier New"/>
                <a:sym typeface="Courier New"/>
              </a:rPr>
              <a:t>* </a:t>
            </a:r>
            <a:r>
              <a:rPr b="1" i="0" lang="en-CA" sz="1200" u="none" cap="none" strike="noStrike">
                <a:solidFill>
                  <a:srgbClr val="FF0000"/>
                </a:solidFill>
                <a:latin typeface="Courier New"/>
                <a:ea typeface="Courier New"/>
                <a:cs typeface="Courier New"/>
                <a:sym typeface="Courier New"/>
              </a:rPr>
              <a:t>Compil</a:t>
            </a:r>
            <a:r>
              <a:rPr b="1" lang="en-CA" sz="1200">
                <a:solidFill>
                  <a:srgbClr val="FF0000"/>
                </a:solidFill>
                <a:latin typeface="Courier New"/>
                <a:ea typeface="Courier New"/>
                <a:cs typeface="Courier New"/>
                <a:sym typeface="Courier New"/>
              </a:rPr>
              <a:t>e</a:t>
            </a:r>
            <a:r>
              <a:rPr b="1" i="0" lang="en-CA" sz="1200" u="none" cap="none" strike="noStrike">
                <a:solidFill>
                  <a:srgbClr val="FF0000"/>
                </a:solidFill>
                <a:latin typeface="Courier New"/>
                <a:ea typeface="Courier New"/>
                <a:cs typeface="Courier New"/>
                <a:sym typeface="Courier New"/>
              </a:rPr>
              <a:t> Time Error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obj.msg(); </a:t>
            </a:r>
            <a:r>
              <a:rPr b="1" i="0" lang="en-CA" sz="1200" u="none" cap="none" strike="noStrike">
                <a:solidFill>
                  <a:srgbClr val="FF0000"/>
                </a:solidFill>
                <a:latin typeface="Courier New"/>
                <a:ea typeface="Courier New"/>
                <a:cs typeface="Courier New"/>
                <a:sym typeface="Courier New"/>
              </a:rPr>
              <a:t>/</a:t>
            </a:r>
            <a:r>
              <a:rPr b="1" lang="en-CA" sz="1200">
                <a:solidFill>
                  <a:srgbClr val="FF0000"/>
                </a:solidFill>
                <a:latin typeface="Courier New"/>
                <a:ea typeface="Courier New"/>
                <a:cs typeface="Courier New"/>
                <a:sym typeface="Courier New"/>
              </a:rPr>
              <a:t>* </a:t>
            </a:r>
            <a:r>
              <a:rPr b="1" i="0" lang="en-CA" sz="1200" u="none" cap="none" strike="noStrike">
                <a:solidFill>
                  <a:srgbClr val="FF0000"/>
                </a:solidFill>
                <a:latin typeface="Courier New"/>
                <a:ea typeface="Courier New"/>
                <a:cs typeface="Courier New"/>
                <a:sym typeface="Courier New"/>
              </a:rPr>
              <a:t>Compil</a:t>
            </a:r>
            <a:r>
              <a:rPr b="1" lang="en-CA" sz="1200">
                <a:solidFill>
                  <a:srgbClr val="FF0000"/>
                </a:solidFill>
                <a:latin typeface="Courier New"/>
                <a:ea typeface="Courier New"/>
                <a:cs typeface="Courier New"/>
                <a:sym typeface="Courier New"/>
              </a:rPr>
              <a:t>e</a:t>
            </a:r>
            <a:r>
              <a:rPr b="1" i="0" lang="en-CA" sz="1200" u="none" cap="none" strike="noStrike">
                <a:solidFill>
                  <a:srgbClr val="FF0000"/>
                </a:solidFill>
                <a:latin typeface="Courier New"/>
                <a:ea typeface="Courier New"/>
                <a:cs typeface="Courier New"/>
                <a:sym typeface="Courier New"/>
              </a:rPr>
              <a:t> Time Error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1098" name="Google Shape;1098;p143"/>
          <p:cNvSpPr/>
          <p:nvPr/>
        </p:nvSpPr>
        <p:spPr>
          <a:xfrm>
            <a:off x="558175" y="4119938"/>
            <a:ext cx="8162100" cy="573600"/>
          </a:xfrm>
          <a:prstGeom prst="rect">
            <a:avLst/>
          </a:prstGeom>
          <a:noFill/>
          <a:ln cap="flat" cmpd="sng" w="38150">
            <a:solidFill>
              <a:schemeClr val="accent6"/>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lang="en-CA" sz="1700">
                <a:latin typeface="Calibri"/>
                <a:ea typeface="Calibri"/>
                <a:cs typeface="Calibri"/>
                <a:sym typeface="Calibri"/>
              </a:rPr>
              <a:t>C</a:t>
            </a:r>
            <a:r>
              <a:rPr b="0" i="0" lang="en-CA" sz="1700" u="none" cap="none" strike="noStrike">
                <a:solidFill>
                  <a:srgbClr val="000000"/>
                </a:solidFill>
                <a:latin typeface="Calibri"/>
                <a:ea typeface="Calibri"/>
                <a:cs typeface="Calibri"/>
                <a:sym typeface="Calibri"/>
              </a:rPr>
              <a:t>lass A</a:t>
            </a:r>
            <a:r>
              <a:rPr lang="en-CA" sz="1700">
                <a:latin typeface="Calibri"/>
                <a:ea typeface="Calibri"/>
                <a:cs typeface="Calibri"/>
                <a:sym typeface="Calibri"/>
              </a:rPr>
              <a:t>’s </a:t>
            </a:r>
            <a:r>
              <a:rPr b="0" i="0" lang="en-CA" sz="1700" u="none" cap="none" strike="noStrike">
                <a:solidFill>
                  <a:srgbClr val="000000"/>
                </a:solidFill>
                <a:latin typeface="Calibri"/>
                <a:ea typeface="Calibri"/>
                <a:cs typeface="Calibri"/>
                <a:sym typeface="Calibri"/>
              </a:rPr>
              <a:t>and its method msg() </a:t>
            </a:r>
            <a:r>
              <a:rPr lang="en-CA" sz="1700">
                <a:solidFill>
                  <a:schemeClr val="dk1"/>
                </a:solidFill>
                <a:latin typeface="Calibri"/>
                <a:ea typeface="Calibri"/>
                <a:cs typeface="Calibri"/>
                <a:sym typeface="Calibri"/>
              </a:rPr>
              <a:t>scope </a:t>
            </a:r>
            <a:r>
              <a:rPr lang="en-CA" sz="1700">
                <a:latin typeface="Calibri"/>
                <a:ea typeface="Calibri"/>
                <a:cs typeface="Calibri"/>
                <a:sym typeface="Calibri"/>
              </a:rPr>
              <a:t>is</a:t>
            </a:r>
            <a:r>
              <a:rPr b="0" i="0" lang="en-CA" sz="1700" u="none" cap="none" strike="noStrike">
                <a:solidFill>
                  <a:srgbClr val="000000"/>
                </a:solidFill>
                <a:latin typeface="Calibri"/>
                <a:ea typeface="Calibri"/>
                <a:cs typeface="Calibri"/>
                <a:sym typeface="Calibri"/>
              </a:rPr>
              <a:t> </a:t>
            </a:r>
            <a:r>
              <a:rPr b="0" i="1" lang="en-CA" sz="1700" u="none" cap="none" strike="noStrike">
                <a:solidFill>
                  <a:srgbClr val="000000"/>
                </a:solidFill>
                <a:latin typeface="Calibri"/>
                <a:ea typeface="Calibri"/>
                <a:cs typeface="Calibri"/>
                <a:sym typeface="Calibri"/>
              </a:rPr>
              <a:t>default</a:t>
            </a:r>
            <a:r>
              <a:rPr b="0" i="0" lang="en-CA" sz="1700" u="none" cap="none" strike="noStrike">
                <a:solidFill>
                  <a:srgbClr val="000000"/>
                </a:solidFill>
                <a:latin typeface="Calibri"/>
                <a:ea typeface="Calibri"/>
                <a:cs typeface="Calibri"/>
                <a:sym typeface="Calibri"/>
              </a:rPr>
              <a:t> in the example a</a:t>
            </a:r>
            <a:r>
              <a:rPr lang="en-CA" sz="1700">
                <a:latin typeface="Calibri"/>
                <a:ea typeface="Calibri"/>
                <a:cs typeface="Calibri"/>
                <a:sym typeface="Calibri"/>
              </a:rPr>
              <a:t>bove</a:t>
            </a:r>
            <a:r>
              <a:rPr b="0" i="0" lang="en-CA" sz="1700" u="none" cap="none" strike="noStrike">
                <a:solidFill>
                  <a:srgbClr val="000000"/>
                </a:solidFill>
                <a:latin typeface="Calibri"/>
                <a:ea typeface="Calibri"/>
                <a:cs typeface="Calibri"/>
                <a:sym typeface="Calibri"/>
              </a:rPr>
              <a:t>, so </a:t>
            </a:r>
            <a:r>
              <a:rPr lang="en-CA" sz="1700">
                <a:latin typeface="Calibri"/>
                <a:ea typeface="Calibri"/>
                <a:cs typeface="Calibri"/>
                <a:sym typeface="Calibri"/>
              </a:rPr>
              <a:t>they</a:t>
            </a:r>
            <a:r>
              <a:rPr b="0" i="0" lang="en-CA" sz="1700" u="none" cap="none" strike="noStrike">
                <a:solidFill>
                  <a:srgbClr val="000000"/>
                </a:solidFill>
                <a:latin typeface="Calibri"/>
                <a:ea typeface="Calibri"/>
                <a:cs typeface="Calibri"/>
                <a:sym typeface="Calibri"/>
              </a:rPr>
              <a:t> cannot be accessed from outside the package.</a:t>
            </a:r>
            <a:endParaRPr b="0" i="0" sz="1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44"/>
          <p:cNvSpPr txBox="1"/>
          <p:nvPr/>
        </p:nvSpPr>
        <p:spPr>
          <a:xfrm>
            <a:off x="342900" y="57250"/>
            <a:ext cx="65217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protected</a:t>
            </a:r>
            <a:r>
              <a:rPr b="0" i="0" lang="en-CA" sz="4000" u="none" cap="none" strike="noStrike">
                <a:solidFill>
                  <a:srgbClr val="000000"/>
                </a:solidFill>
                <a:latin typeface="Calibri"/>
                <a:ea typeface="Calibri"/>
                <a:cs typeface="Calibri"/>
                <a:sym typeface="Calibri"/>
              </a:rPr>
              <a:t> access modifier</a:t>
            </a:r>
            <a:endParaRPr sz="1800"/>
          </a:p>
        </p:txBody>
      </p:sp>
      <p:sp>
        <p:nvSpPr>
          <p:cNvPr id="1104" name="Google Shape;1104;p144"/>
          <p:cNvSpPr txBox="1"/>
          <p:nvPr/>
        </p:nvSpPr>
        <p:spPr>
          <a:xfrm>
            <a:off x="403400" y="839525"/>
            <a:ext cx="8283000" cy="3927600"/>
          </a:xfrm>
          <a:prstGeom prst="rect">
            <a:avLst/>
          </a:prstGeom>
          <a:noFill/>
          <a:ln>
            <a:noFill/>
          </a:ln>
        </p:spPr>
        <p:txBody>
          <a:bodyPr anchorCtr="0" anchor="t" bIns="45700" lIns="91425" spcFirstLastPara="1" rIns="91425" wrap="square" tIns="45700">
            <a:normAutofit/>
          </a:bodyPr>
          <a:lstStyle/>
          <a:p>
            <a:pPr indent="-368120" lvl="0" marL="343080" marR="0" rtl="0" algn="just">
              <a:lnSpc>
                <a:spcPct val="115000"/>
              </a:lnSpc>
              <a:spcBef>
                <a:spcPts val="0"/>
              </a:spcBef>
              <a:spcAft>
                <a:spcPts val="0"/>
              </a:spcAft>
              <a:buClr>
                <a:srgbClr val="000000"/>
              </a:buClr>
              <a:buSzPts val="2000"/>
              <a:buFont typeface="Calibri"/>
              <a:buChar char="➢"/>
            </a:pPr>
            <a:r>
              <a:rPr lang="en-CA" sz="2000" u="none" cap="none" strike="noStrike">
                <a:solidFill>
                  <a:srgbClr val="000000"/>
                </a:solidFill>
                <a:latin typeface="Calibri"/>
                <a:ea typeface="Calibri"/>
                <a:cs typeface="Calibri"/>
                <a:sym typeface="Calibri"/>
              </a:rPr>
              <a:t>The </a:t>
            </a:r>
            <a:r>
              <a:rPr i="1" lang="en-CA" sz="2000" u="none" cap="none" strike="noStrike">
                <a:solidFill>
                  <a:srgbClr val="000000"/>
                </a:solidFill>
                <a:latin typeface="Calibri"/>
                <a:ea typeface="Calibri"/>
                <a:cs typeface="Calibri"/>
                <a:sym typeface="Calibri"/>
              </a:rPr>
              <a:t>protected</a:t>
            </a:r>
            <a:r>
              <a:rPr i="0" lang="en-CA" sz="2000" u="none" cap="none" strike="noStrike">
                <a:solidFill>
                  <a:srgbClr val="000000"/>
                </a:solidFill>
                <a:latin typeface="Calibri"/>
                <a:ea typeface="Calibri"/>
                <a:cs typeface="Calibri"/>
                <a:sym typeface="Calibri"/>
              </a:rPr>
              <a:t> access modifier </a:t>
            </a:r>
            <a:r>
              <a:rPr lang="en-CA" sz="2000">
                <a:latin typeface="Calibri"/>
                <a:ea typeface="Calibri"/>
                <a:cs typeface="Calibri"/>
                <a:sym typeface="Calibri"/>
              </a:rPr>
              <a:t>makes variables, constructors and methods</a:t>
            </a:r>
            <a:r>
              <a:rPr i="0" lang="en-CA" sz="2000" u="none" cap="none" strike="noStrike">
                <a:solidFill>
                  <a:srgbClr val="000000"/>
                </a:solidFill>
                <a:latin typeface="Calibri"/>
                <a:ea typeface="Calibri"/>
                <a:cs typeface="Calibri"/>
                <a:sym typeface="Calibri"/>
              </a:rPr>
              <a:t> </a:t>
            </a:r>
            <a:r>
              <a:rPr lang="en-CA" sz="2000">
                <a:latin typeface="Calibri"/>
                <a:ea typeface="Calibri"/>
                <a:cs typeface="Calibri"/>
                <a:sym typeface="Calibri"/>
              </a:rPr>
              <a:t>accessible</a:t>
            </a:r>
            <a:r>
              <a:rPr lang="en-CA" sz="2000">
                <a:latin typeface="Calibri"/>
                <a:ea typeface="Calibri"/>
                <a:cs typeface="Calibri"/>
                <a:sym typeface="Calibri"/>
              </a:rPr>
              <a:t> </a:t>
            </a:r>
            <a:r>
              <a:rPr i="0" lang="en-CA" sz="2000" u="none" cap="none" strike="noStrike">
                <a:solidFill>
                  <a:srgbClr val="000000"/>
                </a:solidFill>
                <a:latin typeface="Calibri"/>
                <a:ea typeface="Calibri"/>
                <a:cs typeface="Calibri"/>
                <a:sym typeface="Calibri"/>
              </a:rPr>
              <a:t>within </a:t>
            </a:r>
            <a:r>
              <a:rPr lang="en-CA" sz="2000">
                <a:latin typeface="Calibri"/>
                <a:ea typeface="Calibri"/>
                <a:cs typeface="Calibri"/>
                <a:sym typeface="Calibri"/>
              </a:rPr>
              <a:t>the</a:t>
            </a:r>
            <a:r>
              <a:rPr i="0" lang="en-CA" sz="2000" u="none" cap="none" strike="noStrike">
                <a:solidFill>
                  <a:srgbClr val="000000"/>
                </a:solidFill>
                <a:latin typeface="Calibri"/>
                <a:ea typeface="Calibri"/>
                <a:cs typeface="Calibri"/>
                <a:sym typeface="Calibri"/>
              </a:rPr>
              <a:t> package (like the </a:t>
            </a:r>
            <a:r>
              <a:rPr i="1" lang="en-CA" sz="2000" u="none" cap="none" strike="noStrike">
                <a:solidFill>
                  <a:srgbClr val="000000"/>
                </a:solidFill>
                <a:latin typeface="Calibri"/>
                <a:ea typeface="Calibri"/>
                <a:cs typeface="Calibri"/>
                <a:sym typeface="Calibri"/>
              </a:rPr>
              <a:t>default</a:t>
            </a:r>
            <a:r>
              <a:rPr i="0" lang="en-CA" sz="2000" u="none" cap="none" strike="noStrike">
                <a:solidFill>
                  <a:srgbClr val="000000"/>
                </a:solidFill>
                <a:latin typeface="Calibri"/>
                <a:ea typeface="Calibri"/>
                <a:cs typeface="Calibri"/>
                <a:sym typeface="Calibri"/>
              </a:rPr>
              <a:t> </a:t>
            </a:r>
            <a:r>
              <a:rPr lang="en-CA" sz="2000">
                <a:latin typeface="Calibri"/>
                <a:ea typeface="Calibri"/>
                <a:cs typeface="Calibri"/>
                <a:sym typeface="Calibri"/>
              </a:rPr>
              <a:t>modifier does)</a:t>
            </a:r>
            <a:r>
              <a:rPr i="0" lang="en-CA" sz="2000" u="none" cap="none" strike="noStrike">
                <a:solidFill>
                  <a:srgbClr val="000000"/>
                </a:solidFill>
                <a:latin typeface="Calibri"/>
                <a:ea typeface="Calibri"/>
                <a:cs typeface="Calibri"/>
                <a:sym typeface="Calibri"/>
              </a:rPr>
              <a:t> </a:t>
            </a:r>
            <a:r>
              <a:rPr lang="en-CA" sz="2000">
                <a:latin typeface="Calibri"/>
                <a:ea typeface="Calibri"/>
                <a:cs typeface="Calibri"/>
                <a:sym typeface="Calibri"/>
              </a:rPr>
              <a:t>and from</a:t>
            </a:r>
            <a:r>
              <a:rPr i="0" lang="en-CA" sz="2000" u="none" cap="none" strike="noStrike">
                <a:solidFill>
                  <a:srgbClr val="000000"/>
                </a:solidFill>
                <a:latin typeface="Calibri"/>
                <a:ea typeface="Calibri"/>
                <a:cs typeface="Calibri"/>
                <a:sym typeface="Calibri"/>
              </a:rPr>
              <a:t> outside the package through inheritance</a:t>
            </a:r>
            <a:r>
              <a:rPr lang="en-CA" sz="2000">
                <a:latin typeface="Calibri"/>
                <a:ea typeface="Calibri"/>
                <a:cs typeface="Calibri"/>
                <a:sym typeface="Calibri"/>
              </a:rPr>
              <a:t> only.</a:t>
            </a:r>
            <a:endParaRPr sz="2000">
              <a:latin typeface="Calibri"/>
              <a:ea typeface="Calibri"/>
              <a:cs typeface="Calibri"/>
              <a:sym typeface="Calibri"/>
            </a:endParaRPr>
          </a:p>
          <a:p>
            <a:pPr indent="-368120" lvl="0" marL="343080" marR="0" rtl="0" algn="just">
              <a:lnSpc>
                <a:spcPct val="115000"/>
              </a:lnSpc>
              <a:spcBef>
                <a:spcPts val="320"/>
              </a:spcBef>
              <a:spcAft>
                <a:spcPts val="0"/>
              </a:spcAft>
              <a:buClr>
                <a:srgbClr val="000000"/>
              </a:buClr>
              <a:buSzPts val="2000"/>
              <a:buFont typeface="Calibri"/>
              <a:buChar char="➢"/>
            </a:pPr>
            <a:r>
              <a:rPr i="0" lang="en-CA" sz="2000" u="none" cap="none" strike="noStrike">
                <a:solidFill>
                  <a:srgbClr val="000000"/>
                </a:solidFill>
                <a:latin typeface="Calibri"/>
                <a:ea typeface="Calibri"/>
                <a:cs typeface="Calibri"/>
                <a:sym typeface="Calibri"/>
              </a:rPr>
              <a:t>The </a:t>
            </a:r>
            <a:r>
              <a:rPr i="1" lang="en-CA" sz="2000" u="none" cap="none" strike="noStrike">
                <a:solidFill>
                  <a:srgbClr val="000000"/>
                </a:solidFill>
                <a:latin typeface="Calibri"/>
                <a:ea typeface="Calibri"/>
                <a:cs typeface="Calibri"/>
                <a:sym typeface="Calibri"/>
              </a:rPr>
              <a:t>protected</a:t>
            </a:r>
            <a:r>
              <a:rPr i="0" lang="en-CA" sz="2000" u="none" cap="none" strike="noStrike">
                <a:solidFill>
                  <a:srgbClr val="000000"/>
                </a:solidFill>
                <a:latin typeface="Calibri"/>
                <a:ea typeface="Calibri"/>
                <a:cs typeface="Calibri"/>
                <a:sym typeface="Calibri"/>
              </a:rPr>
              <a:t> access modifier can</a:t>
            </a:r>
            <a:r>
              <a:rPr lang="en-CA" sz="2000">
                <a:latin typeface="Calibri"/>
                <a:ea typeface="Calibri"/>
                <a:cs typeface="Calibri"/>
                <a:sym typeface="Calibri"/>
              </a:rPr>
              <a:t>no</a:t>
            </a:r>
            <a:r>
              <a:rPr i="0" lang="en-CA" sz="2000" u="none" cap="none" strike="noStrike">
                <a:solidFill>
                  <a:srgbClr val="000000"/>
                </a:solidFill>
                <a:latin typeface="Calibri"/>
                <a:ea typeface="Calibri"/>
                <a:cs typeface="Calibri"/>
                <a:sym typeface="Calibri"/>
              </a:rPr>
              <a:t>t be </a:t>
            </a:r>
            <a:r>
              <a:rPr lang="en-CA" sz="2000">
                <a:latin typeface="Calibri"/>
                <a:ea typeface="Calibri"/>
                <a:cs typeface="Calibri"/>
                <a:sym typeface="Calibri"/>
              </a:rPr>
              <a:t>used</a:t>
            </a:r>
            <a:r>
              <a:rPr i="0" lang="en-CA" sz="2000" u="none" cap="none" strike="noStrike">
                <a:solidFill>
                  <a:srgbClr val="000000"/>
                </a:solidFill>
                <a:latin typeface="Calibri"/>
                <a:ea typeface="Calibri"/>
                <a:cs typeface="Calibri"/>
                <a:sym typeface="Calibri"/>
              </a:rPr>
              <a:t> on classes.</a:t>
            </a:r>
            <a:endParaRPr sz="2000">
              <a:latin typeface="Calibri"/>
              <a:ea typeface="Calibri"/>
              <a:cs typeface="Calibri"/>
              <a:sym typeface="Calibri"/>
            </a:endParaRPr>
          </a:p>
          <a:p>
            <a:pPr indent="0" lvl="0" marL="0" marR="0" rtl="0" algn="l">
              <a:lnSpc>
                <a:spcPct val="100000"/>
              </a:lnSpc>
              <a:spcBef>
                <a:spcPts val="360"/>
              </a:spcBef>
              <a:spcAft>
                <a:spcPts val="0"/>
              </a:spcAft>
              <a:buNone/>
            </a:pPr>
            <a:r>
              <a:t/>
            </a:r>
            <a:endParaRPr b="0" i="0" sz="1600" u="none" cap="none" strike="noStrike">
              <a:solidFill>
                <a:srgbClr val="000000"/>
              </a:solidFill>
              <a:latin typeface="Calibri"/>
              <a:ea typeface="Calibri"/>
              <a:cs typeface="Calibri"/>
              <a:sym typeface="Calibri"/>
            </a:endParaRPr>
          </a:p>
        </p:txBody>
      </p:sp>
      <p:sp>
        <p:nvSpPr>
          <p:cNvPr id="1105" name="Google Shape;1105;p144"/>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106" name="Google Shape;1106;p144"/>
          <p:cNvSpPr/>
          <p:nvPr/>
        </p:nvSpPr>
        <p:spPr>
          <a:xfrm>
            <a:off x="675700" y="2608725"/>
            <a:ext cx="3456000" cy="1399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lang="en-CA" sz="1200">
                <a:solidFill>
                  <a:srgbClr val="7F0055"/>
                </a:solidFill>
                <a:latin typeface="Courier New"/>
                <a:ea typeface="Courier New"/>
                <a:cs typeface="Courier New"/>
                <a:sym typeface="Courier New"/>
              </a:rPr>
              <a:t>p</a:t>
            </a:r>
            <a:r>
              <a:rPr b="1" i="0" lang="en-CA" sz="1200" u="none" cap="none" strike="noStrike">
                <a:solidFill>
                  <a:srgbClr val="7F0055"/>
                </a:solidFill>
                <a:latin typeface="Courier New"/>
                <a:ea typeface="Courier New"/>
                <a:cs typeface="Courier New"/>
                <a:sym typeface="Courier New"/>
              </a:rPr>
              <a:t>ackage</a:t>
            </a:r>
            <a:r>
              <a:rPr b="1" i="0" lang="en-CA" sz="1200" u="none" cap="none" strike="noStrike">
                <a:solidFill>
                  <a:srgbClr val="000000"/>
                </a:solidFill>
                <a:latin typeface="Courier New"/>
                <a:ea typeface="Courier New"/>
                <a:cs typeface="Courier New"/>
                <a:sym typeface="Courier New"/>
              </a:rPr>
              <a:t> pack;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A</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protected</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msg()</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"Hello"</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1107" name="Google Shape;1107;p144"/>
          <p:cNvSpPr/>
          <p:nvPr/>
        </p:nvSpPr>
        <p:spPr>
          <a:xfrm>
            <a:off x="4320550" y="2608725"/>
            <a:ext cx="4137900" cy="1801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package</a:t>
            </a:r>
            <a:r>
              <a:rPr b="1" i="0" lang="en-CA" sz="1200" u="none" cap="none" strike="noStrike">
                <a:solidFill>
                  <a:srgbClr val="000000"/>
                </a:solidFill>
                <a:latin typeface="Courier New"/>
                <a:ea typeface="Courier New"/>
                <a:cs typeface="Courier New"/>
                <a:sym typeface="Courier New"/>
              </a:rPr>
              <a:t> mypack;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import</a:t>
            </a:r>
            <a:r>
              <a:rPr b="1" i="0" lang="en-CA" sz="1200" u="none" cap="none" strike="noStrike">
                <a:solidFill>
                  <a:srgbClr val="000000"/>
                </a:solidFill>
                <a:latin typeface="Courier New"/>
                <a:ea typeface="Courier New"/>
                <a:cs typeface="Courier New"/>
                <a:sym typeface="Courier New"/>
              </a:rPr>
              <a:t> pack.*;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B </a:t>
            </a:r>
            <a:r>
              <a:rPr b="1" i="0" lang="en-CA" sz="1200" u="none" cap="none" strike="noStrike">
                <a:solidFill>
                  <a:srgbClr val="7F0055"/>
                </a:solidFill>
                <a:latin typeface="Courier New"/>
                <a:ea typeface="Courier New"/>
                <a:cs typeface="Courier New"/>
                <a:sym typeface="Courier New"/>
              </a:rPr>
              <a:t>extends</a:t>
            </a:r>
            <a:r>
              <a:rPr b="1" i="0" lang="en-CA" sz="1200" u="none" cap="none" strike="noStrike">
                <a:solidFill>
                  <a:srgbClr val="000000"/>
                </a:solidFill>
                <a:latin typeface="Courier New"/>
                <a:ea typeface="Courier New"/>
                <a:cs typeface="Courier New"/>
                <a:sym typeface="Courier New"/>
              </a:rPr>
              <a:t> A</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a:t>
            </a:r>
            <a:r>
              <a:rPr lang="en-CA" sz="1200">
                <a:solidFill>
                  <a:schemeClr val="dk1"/>
                </a:solidFill>
              </a:rPr>
              <a:t> </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B obj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B();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obj.msg();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45"/>
          <p:cNvSpPr txBox="1"/>
          <p:nvPr/>
        </p:nvSpPr>
        <p:spPr>
          <a:xfrm>
            <a:off x="369800" y="42550"/>
            <a:ext cx="60309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CA" sz="4000">
                <a:latin typeface="Calibri"/>
                <a:ea typeface="Calibri"/>
                <a:cs typeface="Calibri"/>
                <a:sym typeface="Calibri"/>
              </a:rPr>
              <a:t>The </a:t>
            </a:r>
            <a:r>
              <a:rPr b="0" i="1" lang="en-CA" sz="4000" u="none" cap="none" strike="noStrike">
                <a:solidFill>
                  <a:srgbClr val="000000"/>
                </a:solidFill>
                <a:latin typeface="Calibri"/>
                <a:ea typeface="Calibri"/>
                <a:cs typeface="Calibri"/>
                <a:sym typeface="Calibri"/>
              </a:rPr>
              <a:t>public</a:t>
            </a:r>
            <a:r>
              <a:rPr b="0" i="0" lang="en-CA" sz="4000" u="none" cap="none" strike="noStrike">
                <a:solidFill>
                  <a:srgbClr val="000000"/>
                </a:solidFill>
                <a:latin typeface="Calibri"/>
                <a:ea typeface="Calibri"/>
                <a:cs typeface="Calibri"/>
                <a:sym typeface="Calibri"/>
              </a:rPr>
              <a:t> access modifier</a:t>
            </a:r>
            <a:endParaRPr sz="1800"/>
          </a:p>
        </p:txBody>
      </p:sp>
      <p:sp>
        <p:nvSpPr>
          <p:cNvPr id="1113" name="Google Shape;1113;p145"/>
          <p:cNvSpPr txBox="1"/>
          <p:nvPr/>
        </p:nvSpPr>
        <p:spPr>
          <a:xfrm>
            <a:off x="430300" y="832450"/>
            <a:ext cx="7812600" cy="1056900"/>
          </a:xfrm>
          <a:prstGeom prst="rect">
            <a:avLst/>
          </a:prstGeom>
          <a:noFill/>
          <a:ln>
            <a:noFill/>
          </a:ln>
        </p:spPr>
        <p:txBody>
          <a:bodyPr anchorCtr="0" anchor="t" bIns="45700" lIns="91425" spcFirstLastPara="1" rIns="91425" wrap="square" tIns="45700">
            <a:noAutofit/>
          </a:bodyPr>
          <a:lstStyle/>
          <a:p>
            <a:pPr indent="-374470" lvl="0" marL="343080" marR="0" rtl="0" algn="just">
              <a:lnSpc>
                <a:spcPct val="100000"/>
              </a:lnSpc>
              <a:spcBef>
                <a:spcPts val="0"/>
              </a:spcBef>
              <a:spcAft>
                <a:spcPts val="0"/>
              </a:spcAft>
              <a:buClr>
                <a:srgbClr val="000000"/>
              </a:buClr>
              <a:buSzPts val="2000"/>
              <a:buFont typeface="Arial"/>
              <a:buChar char="➢"/>
            </a:pPr>
            <a:r>
              <a:rPr b="0" i="0" lang="en-CA" sz="2000" u="none" cap="none" strike="noStrike">
                <a:solidFill>
                  <a:srgbClr val="000000"/>
                </a:solidFill>
                <a:latin typeface="Calibri"/>
                <a:ea typeface="Calibri"/>
                <a:cs typeface="Calibri"/>
                <a:sym typeface="Calibri"/>
              </a:rPr>
              <a:t>The public access modifier </a:t>
            </a:r>
            <a:r>
              <a:rPr lang="en-CA" sz="2000">
                <a:latin typeface="Calibri"/>
                <a:ea typeface="Calibri"/>
                <a:cs typeface="Calibri"/>
                <a:sym typeface="Calibri"/>
              </a:rPr>
              <a:t>makes variables, methods and classes</a:t>
            </a:r>
            <a:r>
              <a:rPr b="0" i="0" lang="en-CA" sz="2000" u="none" cap="none" strike="noStrike">
                <a:solidFill>
                  <a:srgbClr val="000000"/>
                </a:solidFill>
                <a:latin typeface="Calibri"/>
                <a:ea typeface="Calibri"/>
                <a:cs typeface="Calibri"/>
                <a:sym typeface="Calibri"/>
              </a:rPr>
              <a:t> accessible from everywhere. It has the widest scope among all other modifiers.</a:t>
            </a:r>
            <a:endParaRPr sz="1900"/>
          </a:p>
        </p:txBody>
      </p:sp>
      <p:sp>
        <p:nvSpPr>
          <p:cNvPr id="1114" name="Google Shape;1114;p145"/>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1115" name="Google Shape;1115;p145"/>
          <p:cNvSpPr/>
          <p:nvPr/>
        </p:nvSpPr>
        <p:spPr>
          <a:xfrm>
            <a:off x="617350" y="2167225"/>
            <a:ext cx="3364800" cy="14307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package</a:t>
            </a:r>
            <a:r>
              <a:rPr b="1" i="0" lang="en-CA" sz="1200" u="none" cap="none" strike="noStrike">
                <a:solidFill>
                  <a:srgbClr val="000000"/>
                </a:solidFill>
                <a:latin typeface="Courier New"/>
                <a:ea typeface="Courier New"/>
                <a:cs typeface="Courier New"/>
                <a:sym typeface="Courier New"/>
              </a:rPr>
              <a:t> pack;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A{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   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msg(){</a:t>
            </a:r>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System.out.println(</a:t>
            </a:r>
            <a:r>
              <a:rPr b="1" i="0" lang="en-CA" sz="1200" u="none" cap="none" strike="noStrike">
                <a:solidFill>
                  <a:srgbClr val="2A00FF"/>
                </a:solidFill>
                <a:latin typeface="Courier New"/>
                <a:ea typeface="Courier New"/>
                <a:cs typeface="Courier New"/>
                <a:sym typeface="Courier New"/>
              </a:rPr>
              <a:t>"Hello"</a:t>
            </a:r>
            <a:r>
              <a:rPr b="1" i="0" lang="en-CA" sz="1200" u="none" cap="none" strike="noStrike">
                <a:solidFill>
                  <a:srgbClr val="000000"/>
                </a:solidFill>
                <a:latin typeface="Courier New"/>
                <a:ea typeface="Courier New"/>
                <a:cs typeface="Courier New"/>
                <a:sym typeface="Courier New"/>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p:txBody>
      </p:sp>
      <p:sp>
        <p:nvSpPr>
          <p:cNvPr id="1116" name="Google Shape;1116;p145"/>
          <p:cNvSpPr/>
          <p:nvPr/>
        </p:nvSpPr>
        <p:spPr>
          <a:xfrm>
            <a:off x="4254450" y="2167225"/>
            <a:ext cx="4336200" cy="17841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34200" lIns="68750" spcFirstLastPara="1" rIns="68750" wrap="square" tIns="34200">
            <a:noAutofit/>
          </a:bodyPr>
          <a:lstStyle/>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package</a:t>
            </a:r>
            <a:r>
              <a:rPr b="1" i="0" lang="en-CA" sz="1200" u="none" cap="none" strike="noStrike">
                <a:solidFill>
                  <a:srgbClr val="000000"/>
                </a:solidFill>
                <a:latin typeface="Courier New"/>
                <a:ea typeface="Courier New"/>
                <a:cs typeface="Courier New"/>
                <a:sym typeface="Courier New"/>
              </a:rPr>
              <a:t> mypack;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import</a:t>
            </a:r>
            <a:r>
              <a:rPr b="1" i="0" lang="en-CA" sz="1200" u="none" cap="none" strike="noStrike">
                <a:solidFill>
                  <a:srgbClr val="000000"/>
                </a:solidFill>
                <a:latin typeface="Courier New"/>
                <a:ea typeface="Courier New"/>
                <a:cs typeface="Courier New"/>
                <a:sym typeface="Courier New"/>
              </a:rPr>
              <a:t> pack.*;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7F0055"/>
                </a:solidFill>
                <a:latin typeface="Courier New"/>
                <a:ea typeface="Courier New"/>
                <a:cs typeface="Courier New"/>
                <a:sym typeface="Courier New"/>
              </a:rPr>
              <a:t>class</a:t>
            </a:r>
            <a:r>
              <a:rPr b="1" i="0" lang="en-CA" sz="1200" u="none" cap="none" strike="noStrike">
                <a:solidFill>
                  <a:srgbClr val="000000"/>
                </a:solidFill>
                <a:latin typeface="Courier New"/>
                <a:ea typeface="Courier New"/>
                <a:cs typeface="Courier New"/>
                <a:sym typeface="Courier New"/>
              </a:rPr>
              <a:t> B{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lang="en-CA" sz="1200">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public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static</a:t>
            </a:r>
            <a:r>
              <a:rPr b="1" i="0" lang="en-CA" sz="1200" u="none" cap="none" strike="noStrike">
                <a:solidFill>
                  <a:srgbClr val="000000"/>
                </a:solidFill>
                <a:latin typeface="Courier New"/>
                <a:ea typeface="Courier New"/>
                <a:cs typeface="Courier New"/>
                <a:sym typeface="Courier New"/>
              </a:rPr>
              <a:t> </a:t>
            </a:r>
            <a:r>
              <a:rPr b="1" i="0" lang="en-CA" sz="1200" u="none" cap="none" strike="noStrike">
                <a:solidFill>
                  <a:srgbClr val="7F0055"/>
                </a:solidFill>
                <a:latin typeface="Courier New"/>
                <a:ea typeface="Courier New"/>
                <a:cs typeface="Courier New"/>
                <a:sym typeface="Courier New"/>
              </a:rPr>
              <a:t>void</a:t>
            </a:r>
            <a:r>
              <a:rPr b="1" i="0" lang="en-CA" sz="1200" u="none" cap="none" strike="noStrike">
                <a:solidFill>
                  <a:srgbClr val="000000"/>
                </a:solidFill>
                <a:latin typeface="Courier New"/>
                <a:ea typeface="Courier New"/>
                <a:cs typeface="Courier New"/>
                <a:sym typeface="Courier New"/>
              </a:rPr>
              <a:t> main(String args[]){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 obj = </a:t>
            </a:r>
            <a:r>
              <a:rPr b="1" i="0" lang="en-CA" sz="1200" u="none" cap="none" strike="noStrike">
                <a:solidFill>
                  <a:srgbClr val="7F0055"/>
                </a:solidFill>
                <a:latin typeface="Courier New"/>
                <a:ea typeface="Courier New"/>
                <a:cs typeface="Courier New"/>
                <a:sym typeface="Courier New"/>
              </a:rPr>
              <a:t>new</a:t>
            </a:r>
            <a:r>
              <a:rPr b="1" i="0" lang="en-CA" sz="1200" u="none" cap="none" strike="noStrike">
                <a:solidFill>
                  <a:srgbClr val="000000"/>
                </a:solidFill>
                <a:latin typeface="Courier New"/>
                <a:ea typeface="Courier New"/>
                <a:cs typeface="Courier New"/>
                <a:sym typeface="Courier New"/>
              </a:rPr>
              <a:t> A();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obj.msg();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CA" sz="1200" u="none" cap="none" strike="noStrike">
                <a:solidFill>
                  <a:srgbClr val="000000"/>
                </a:solidFill>
                <a:latin typeface="Courier New"/>
                <a:ea typeface="Courier New"/>
                <a:cs typeface="Courier New"/>
                <a:sym typeface="Courier New"/>
              </a:rPr>
              <a:t>} </a:t>
            </a:r>
            <a:r>
              <a:rPr b="1" i="0" lang="en-CA" sz="1400" u="none" cap="none" strike="noStrike">
                <a:solidFill>
                  <a:srgbClr val="000000"/>
                </a:solidFill>
                <a:latin typeface="Courier New"/>
                <a:ea typeface="Courier New"/>
                <a:cs typeface="Courier New"/>
                <a:sym typeface="Courier New"/>
              </a:rPr>
              <a:t> </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46"/>
          <p:cNvSpPr txBox="1"/>
          <p:nvPr/>
        </p:nvSpPr>
        <p:spPr>
          <a:xfrm>
            <a:off x="349625" y="57250"/>
            <a:ext cx="4692900" cy="61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CA" sz="4000" u="none" cap="none" strike="noStrike">
                <a:solidFill>
                  <a:srgbClr val="000000"/>
                </a:solidFill>
                <a:latin typeface="Calibri"/>
                <a:ea typeface="Calibri"/>
                <a:cs typeface="Calibri"/>
                <a:sym typeface="Calibri"/>
              </a:rPr>
              <a:t>Access modifiers</a:t>
            </a:r>
            <a:endParaRPr sz="1800"/>
          </a:p>
        </p:txBody>
      </p:sp>
      <p:sp>
        <p:nvSpPr>
          <p:cNvPr id="1122" name="Google Shape;1122;p146"/>
          <p:cNvSpPr txBox="1"/>
          <p:nvPr/>
        </p:nvSpPr>
        <p:spPr>
          <a:xfrm>
            <a:off x="6553080" y="4767120"/>
            <a:ext cx="2133360" cy="273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A"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graphicFrame>
        <p:nvGraphicFramePr>
          <p:cNvPr id="1123" name="Google Shape;1123;p146"/>
          <p:cNvGraphicFramePr/>
          <p:nvPr/>
        </p:nvGraphicFramePr>
        <p:xfrm>
          <a:off x="1186725" y="1510965"/>
          <a:ext cx="3000000" cy="3000000"/>
        </p:xfrm>
        <a:graphic>
          <a:graphicData uri="http://schemas.openxmlformats.org/drawingml/2006/table">
            <a:tbl>
              <a:tblPr>
                <a:noFill/>
                <a:tableStyleId>{3436757E-E88D-4ADF-AE8A-2AFCB986F40A}</a:tableStyleId>
              </a:tblPr>
              <a:tblGrid>
                <a:gridCol w="1306650"/>
                <a:gridCol w="1095875"/>
                <a:gridCol w="1363700"/>
                <a:gridCol w="1460050"/>
                <a:gridCol w="1306650"/>
              </a:tblGrid>
              <a:tr h="720350">
                <a:tc>
                  <a:txBody>
                    <a:bodyPr/>
                    <a:lstStyle/>
                    <a:p>
                      <a:pPr indent="0" lvl="0" marL="0" marR="0" rtl="0" algn="ctr">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Access Modifier</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within class</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within package</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outside package by subclass only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outside package</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r>
              <a:tr h="308875">
                <a:tc>
                  <a:txBody>
                    <a:bodyPr/>
                    <a:lstStyle/>
                    <a:p>
                      <a:pPr indent="0" lvl="0" marL="0" marR="0" rtl="0" algn="just">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Private</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FF0000"/>
                          </a:solidFill>
                          <a:latin typeface="Calibri"/>
                          <a:ea typeface="Calibri"/>
                          <a:cs typeface="Calibri"/>
                          <a:sym typeface="Calibri"/>
                        </a:rPr>
                        <a:t>N</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FF0000"/>
                          </a:solidFill>
                          <a:latin typeface="Calibri"/>
                          <a:ea typeface="Calibri"/>
                          <a:cs typeface="Calibri"/>
                          <a:sym typeface="Calibri"/>
                        </a:rPr>
                        <a:t>N</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FF0000"/>
                          </a:solidFill>
                          <a:latin typeface="Calibri"/>
                          <a:ea typeface="Calibri"/>
                          <a:cs typeface="Calibri"/>
                          <a:sym typeface="Calibri"/>
                        </a:rPr>
                        <a:t>N</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r>
              <a:tr h="308875">
                <a:tc>
                  <a:txBody>
                    <a:bodyPr/>
                    <a:lstStyle/>
                    <a:p>
                      <a:pPr indent="0" lvl="0" marL="0" marR="0" rtl="0" algn="just">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Default</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FF0000"/>
                          </a:solidFill>
                          <a:latin typeface="Calibri"/>
                          <a:ea typeface="Calibri"/>
                          <a:cs typeface="Calibri"/>
                          <a:sym typeface="Calibri"/>
                        </a:rPr>
                        <a:t>N</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FF0000"/>
                          </a:solidFill>
                          <a:latin typeface="Calibri"/>
                          <a:ea typeface="Calibri"/>
                          <a:cs typeface="Calibri"/>
                          <a:sym typeface="Calibri"/>
                        </a:rPr>
                        <a:t>N</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r>
              <a:tr h="308875">
                <a:tc>
                  <a:txBody>
                    <a:bodyPr/>
                    <a:lstStyle/>
                    <a:p>
                      <a:pPr indent="0" lvl="0" marL="0" marR="0" rtl="0" algn="just">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Protected</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FF0000"/>
                          </a:solidFill>
                          <a:latin typeface="Calibri"/>
                          <a:ea typeface="Calibri"/>
                          <a:cs typeface="Calibri"/>
                          <a:sym typeface="Calibri"/>
                        </a:rPr>
                        <a:t>N</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r>
              <a:tr h="307800">
                <a:tc>
                  <a:txBody>
                    <a:bodyPr/>
                    <a:lstStyle/>
                    <a:p>
                      <a:pPr indent="0" lvl="0" marL="0" marR="0" rtl="0" algn="just">
                        <a:lnSpc>
                          <a:spcPct val="100000"/>
                        </a:lnSpc>
                        <a:spcBef>
                          <a:spcPts val="0"/>
                        </a:spcBef>
                        <a:spcAft>
                          <a:spcPts val="0"/>
                        </a:spcAft>
                        <a:buNone/>
                      </a:pPr>
                      <a:r>
                        <a:rPr b="1" lang="en-CA" sz="1500" u="none" cap="none" strike="noStrike">
                          <a:solidFill>
                            <a:srgbClr val="000000"/>
                          </a:solidFill>
                          <a:latin typeface="Calibri"/>
                          <a:ea typeface="Calibri"/>
                          <a:cs typeface="Calibri"/>
                          <a:sym typeface="Calibri"/>
                        </a:rPr>
                        <a:t>Public</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CA" sz="1500" u="none" cap="none" strike="noStrike">
                          <a:solidFill>
                            <a:srgbClr val="00B050"/>
                          </a:solidFill>
                          <a:latin typeface="Calibri"/>
                          <a:ea typeface="Calibri"/>
                          <a:cs typeface="Calibri"/>
                          <a:sym typeface="Calibri"/>
                        </a:rPr>
                        <a:t>Y</a:t>
                      </a:r>
                      <a:endParaRPr b="0" sz="1500" u="none" cap="none" strike="noStrike">
                        <a:latin typeface="Arial"/>
                        <a:ea typeface="Arial"/>
                        <a:cs typeface="Arial"/>
                        <a:sym typeface="Arial"/>
                      </a:endParaRPr>
                    </a:p>
                  </a:txBody>
                  <a:tcPr marT="45725" marB="45725" marR="28450" marL="28450">
                    <a:lnL cap="flat" cmpd="sng" w="12225">
                      <a:solidFill>
                        <a:srgbClr val="4F81BD"/>
                      </a:solidFill>
                      <a:prstDash val="solid"/>
                      <a:round/>
                      <a:headEnd len="sm" w="sm" type="none"/>
                      <a:tailEnd len="sm" w="sm" type="none"/>
                    </a:lnL>
                    <a:lnR cap="flat" cmpd="sng" w="12225">
                      <a:solidFill>
                        <a:srgbClr val="4F81BD"/>
                      </a:solidFill>
                      <a:prstDash val="solid"/>
                      <a:round/>
                      <a:headEnd len="sm" w="sm" type="none"/>
                      <a:tailEnd len="sm" w="sm" type="none"/>
                    </a:lnR>
                    <a:lnT cap="flat" cmpd="sng" w="12225">
                      <a:solidFill>
                        <a:srgbClr val="4F81BD"/>
                      </a:solidFill>
                      <a:prstDash val="solid"/>
                      <a:round/>
                      <a:headEnd len="sm" w="sm" type="none"/>
                      <a:tailEnd len="sm" w="sm" type="none"/>
                    </a:lnT>
                    <a:lnB cap="flat" cmpd="sng" w="12225">
                      <a:solidFill>
                        <a:srgbClr val="4F81BD"/>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47"/>
          <p:cNvSpPr txBox="1"/>
          <p:nvPr>
            <p:ph idx="1" type="subTitle"/>
          </p:nvPr>
        </p:nvSpPr>
        <p:spPr>
          <a:xfrm>
            <a:off x="1271325" y="2030800"/>
            <a:ext cx="4571400" cy="1415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800"/>
              <a:buFont typeface="Calibri"/>
              <a:buNone/>
            </a:pPr>
            <a:r>
              <a:rPr lang="en-CA" sz="5400">
                <a:latin typeface="Calibri"/>
                <a:ea typeface="Calibri"/>
                <a:cs typeface="Calibri"/>
                <a:sym typeface="Calibri"/>
              </a:rPr>
              <a:t>Any Questions</a:t>
            </a:r>
            <a:endParaRPr b="0" i="0" sz="5400" u="none" cap="none" strike="noStrike">
              <a:solidFill>
                <a:schemeClr val="dk1"/>
              </a:solidFill>
              <a:latin typeface="Calibri"/>
              <a:ea typeface="Calibri"/>
              <a:cs typeface="Calibri"/>
              <a:sym typeface="Calibri"/>
            </a:endParaRPr>
          </a:p>
        </p:txBody>
      </p:sp>
      <p:pic>
        <p:nvPicPr>
          <p:cNvPr id="1129" name="Google Shape;1129;p147"/>
          <p:cNvPicPr preferRelativeResize="0"/>
          <p:nvPr/>
        </p:nvPicPr>
        <p:blipFill>
          <a:blip r:embed="rId3">
            <a:alphaModFix/>
          </a:blip>
          <a:stretch>
            <a:fillRect/>
          </a:stretch>
        </p:blipFill>
        <p:spPr>
          <a:xfrm>
            <a:off x="5202900" y="1452500"/>
            <a:ext cx="1993699" cy="1993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